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28"/>
  </p:notesMasterIdLst>
  <p:handoutMasterIdLst>
    <p:handoutMasterId r:id="rId29"/>
  </p:handoutMasterIdLst>
  <p:sldIdLst>
    <p:sldId id="2145707055" r:id="rId6"/>
    <p:sldId id="2145707060" r:id="rId7"/>
    <p:sldId id="2145707059" r:id="rId8"/>
    <p:sldId id="2145707063" r:id="rId9"/>
    <p:sldId id="845" r:id="rId10"/>
    <p:sldId id="2145707057" r:id="rId11"/>
    <p:sldId id="2145707056" r:id="rId12"/>
    <p:sldId id="2145707061" r:id="rId13"/>
    <p:sldId id="840" r:id="rId14"/>
    <p:sldId id="2145707054" r:id="rId15"/>
    <p:sldId id="846" r:id="rId16"/>
    <p:sldId id="847" r:id="rId17"/>
    <p:sldId id="844" r:id="rId18"/>
    <p:sldId id="848" r:id="rId19"/>
    <p:sldId id="849" r:id="rId20"/>
    <p:sldId id="2145707053" r:id="rId21"/>
    <p:sldId id="2145707048" r:id="rId22"/>
    <p:sldId id="2145707062" r:id="rId23"/>
    <p:sldId id="2145707049" r:id="rId24"/>
    <p:sldId id="2145707050" r:id="rId25"/>
    <p:sldId id="2145707051" r:id="rId26"/>
    <p:sldId id="2145707052" r:id="rId27"/>
  </p:sldIdLst>
  <p:sldSz cx="24384000" cy="13716000"/>
  <p:notesSz cx="6669088" cy="9872663"/>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15:guide id="1" orient="horz" userDrawn="1">
          <p15:clr>
            <a:srgbClr val="A4A3A4"/>
          </p15:clr>
        </p15:guide>
        <p15:guide id="2" pos="15323"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i Dale" initials="AD" lastIdx="2" clrIdx="0">
    <p:extLst>
      <p:ext uri="{19B8F6BF-5375-455C-9EA6-DF929625EA0E}">
        <p15:presenceInfo xmlns:p15="http://schemas.microsoft.com/office/powerpoint/2012/main" userId="66c82b5a3ebebac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hiddenSlides="1" frameSlides="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1928"/>
    <a:srgbClr val="F2CCCD"/>
    <a:srgbClr val="FAA21B"/>
    <a:srgbClr val="47836E"/>
    <a:srgbClr val="356151"/>
    <a:srgbClr val="FF4F37"/>
    <a:srgbClr val="00A94F"/>
    <a:srgbClr val="414142"/>
    <a:srgbClr val="6C5660"/>
    <a:srgbClr val="6E56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92" autoAdjust="0"/>
    <p:restoredTop sz="91517" autoAdjust="0"/>
  </p:normalViewPr>
  <p:slideViewPr>
    <p:cSldViewPr snapToGrid="0" snapToObjects="1">
      <p:cViewPr varScale="1">
        <p:scale>
          <a:sx n="53" d="100"/>
          <a:sy n="53" d="100"/>
        </p:scale>
        <p:origin x="1380" y="90"/>
      </p:cViewPr>
      <p:guideLst>
        <p:guide orient="horz"/>
        <p:guide pos="1532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101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778250" y="0"/>
            <a:ext cx="2889250" cy="493713"/>
          </a:xfrm>
          <a:prstGeom prst="rect">
            <a:avLst/>
          </a:prstGeom>
        </p:spPr>
        <p:txBody>
          <a:bodyPr vert="horz" lIns="91440" tIns="45720" rIns="91440" bIns="45720" rtlCol="0"/>
          <a:lstStyle>
            <a:lvl1pPr algn="r">
              <a:defRPr sz="1200"/>
            </a:lvl1pPr>
          </a:lstStyle>
          <a:p>
            <a:fld id="{EE363B9E-F5E9-5149-ACBF-40C6A2692324}" type="datetimeFigureOut">
              <a:rPr lang="en-US" smtClean="0"/>
              <a:t>9/16/2021</a:t>
            </a:fld>
            <a:endParaRPr lang="en-US"/>
          </a:p>
        </p:txBody>
      </p:sp>
      <p:sp>
        <p:nvSpPr>
          <p:cNvPr id="4" name="Footer Placeholder 3"/>
          <p:cNvSpPr>
            <a:spLocks noGrp="1"/>
          </p:cNvSpPr>
          <p:nvPr>
            <p:ph type="ftr" sz="quarter" idx="2"/>
          </p:nvPr>
        </p:nvSpPr>
        <p:spPr>
          <a:xfrm>
            <a:off x="0" y="9377363"/>
            <a:ext cx="2889250" cy="4937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778250" y="9377363"/>
            <a:ext cx="2889250" cy="493712"/>
          </a:xfrm>
          <a:prstGeom prst="rect">
            <a:avLst/>
          </a:prstGeom>
        </p:spPr>
        <p:txBody>
          <a:bodyPr vert="horz" lIns="91440" tIns="45720" rIns="91440" bIns="45720" rtlCol="0" anchor="b"/>
          <a:lstStyle>
            <a:lvl1pPr algn="r">
              <a:defRPr sz="1200"/>
            </a:lvl1pPr>
          </a:lstStyle>
          <a:p>
            <a:fld id="{83E4B63F-FF7D-EF43-8EED-2E7B4D8375C8}" type="slidenum">
              <a:rPr lang="en-US" smtClean="0"/>
              <a:t>‹#›</a:t>
            </a:fld>
            <a:endParaRPr lang="en-US"/>
          </a:p>
        </p:txBody>
      </p:sp>
    </p:spTree>
    <p:extLst>
      <p:ext uri="{BB962C8B-B14F-4D97-AF65-F5344CB8AC3E}">
        <p14:creationId xmlns:p14="http://schemas.microsoft.com/office/powerpoint/2010/main" val="38732854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42863" y="739775"/>
            <a:ext cx="6583362" cy="3703638"/>
          </a:xfrm>
          <a:prstGeom prst="rect">
            <a:avLst/>
          </a:prstGeom>
        </p:spPr>
        <p:txBody>
          <a:bodyPr/>
          <a:lstStyle/>
          <a:p>
            <a:endParaRPr/>
          </a:p>
        </p:txBody>
      </p:sp>
      <p:sp>
        <p:nvSpPr>
          <p:cNvPr id="117" name="Shape 117"/>
          <p:cNvSpPr>
            <a:spLocks noGrp="1"/>
          </p:cNvSpPr>
          <p:nvPr>
            <p:ph type="body" sz="quarter" idx="1"/>
          </p:nvPr>
        </p:nvSpPr>
        <p:spPr>
          <a:xfrm>
            <a:off x="889212" y="4689515"/>
            <a:ext cx="4890664" cy="4442698"/>
          </a:xfrm>
          <a:prstGeom prst="rect">
            <a:avLst/>
          </a:prstGeom>
        </p:spPr>
        <p:txBody>
          <a:bodyPr/>
          <a:lstStyle/>
          <a:p>
            <a:endParaRPr/>
          </a:p>
        </p:txBody>
      </p:sp>
    </p:spTree>
    <p:extLst>
      <p:ext uri="{BB962C8B-B14F-4D97-AF65-F5344CB8AC3E}">
        <p14:creationId xmlns:p14="http://schemas.microsoft.com/office/powerpoint/2010/main" val="3517699279"/>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baseline="0" dirty="0"/>
          </a:p>
        </p:txBody>
      </p:sp>
    </p:spTree>
    <p:extLst>
      <p:ext uri="{BB962C8B-B14F-4D97-AF65-F5344CB8AC3E}">
        <p14:creationId xmlns:p14="http://schemas.microsoft.com/office/powerpoint/2010/main" val="20753828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baseline="0" dirty="0"/>
          </a:p>
        </p:txBody>
      </p:sp>
    </p:spTree>
    <p:extLst>
      <p:ext uri="{BB962C8B-B14F-4D97-AF65-F5344CB8AC3E}">
        <p14:creationId xmlns:p14="http://schemas.microsoft.com/office/powerpoint/2010/main" val="32877390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baseline="0" dirty="0"/>
          </a:p>
        </p:txBody>
      </p:sp>
    </p:spTree>
    <p:extLst>
      <p:ext uri="{BB962C8B-B14F-4D97-AF65-F5344CB8AC3E}">
        <p14:creationId xmlns:p14="http://schemas.microsoft.com/office/powerpoint/2010/main" val="2683261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baseline="0" dirty="0"/>
          </a:p>
        </p:txBody>
      </p:sp>
    </p:spTree>
    <p:extLst>
      <p:ext uri="{BB962C8B-B14F-4D97-AF65-F5344CB8AC3E}">
        <p14:creationId xmlns:p14="http://schemas.microsoft.com/office/powerpoint/2010/main" val="1909221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baseline="0" dirty="0"/>
          </a:p>
        </p:txBody>
      </p:sp>
    </p:spTree>
    <p:extLst>
      <p:ext uri="{BB962C8B-B14F-4D97-AF65-F5344CB8AC3E}">
        <p14:creationId xmlns:p14="http://schemas.microsoft.com/office/powerpoint/2010/main" val="11806819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baseline="0" dirty="0"/>
          </a:p>
        </p:txBody>
      </p:sp>
    </p:spTree>
    <p:extLst>
      <p:ext uri="{BB962C8B-B14F-4D97-AF65-F5344CB8AC3E}">
        <p14:creationId xmlns:p14="http://schemas.microsoft.com/office/powerpoint/2010/main" val="38719425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baseline="0" dirty="0"/>
          </a:p>
        </p:txBody>
      </p:sp>
    </p:spTree>
    <p:extLst>
      <p:ext uri="{BB962C8B-B14F-4D97-AF65-F5344CB8AC3E}">
        <p14:creationId xmlns:p14="http://schemas.microsoft.com/office/powerpoint/2010/main" val="2342509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baseline="0" dirty="0"/>
          </a:p>
        </p:txBody>
      </p:sp>
    </p:spTree>
    <p:extLst>
      <p:ext uri="{BB962C8B-B14F-4D97-AF65-F5344CB8AC3E}">
        <p14:creationId xmlns:p14="http://schemas.microsoft.com/office/powerpoint/2010/main" val="2983260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baseline="0" dirty="0"/>
          </a:p>
        </p:txBody>
      </p:sp>
    </p:spTree>
    <p:extLst>
      <p:ext uri="{BB962C8B-B14F-4D97-AF65-F5344CB8AC3E}">
        <p14:creationId xmlns:p14="http://schemas.microsoft.com/office/powerpoint/2010/main" val="8477530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baseline="0" dirty="0"/>
          </a:p>
        </p:txBody>
      </p:sp>
    </p:spTree>
    <p:extLst>
      <p:ext uri="{BB962C8B-B14F-4D97-AF65-F5344CB8AC3E}">
        <p14:creationId xmlns:p14="http://schemas.microsoft.com/office/powerpoint/2010/main" val="14792248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baseline="0" dirty="0"/>
          </a:p>
        </p:txBody>
      </p:sp>
    </p:spTree>
    <p:extLst>
      <p:ext uri="{BB962C8B-B14F-4D97-AF65-F5344CB8AC3E}">
        <p14:creationId xmlns:p14="http://schemas.microsoft.com/office/powerpoint/2010/main" val="2590630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baseline="0" dirty="0"/>
          </a:p>
        </p:txBody>
      </p:sp>
    </p:spTree>
    <p:extLst>
      <p:ext uri="{BB962C8B-B14F-4D97-AF65-F5344CB8AC3E}">
        <p14:creationId xmlns:p14="http://schemas.microsoft.com/office/powerpoint/2010/main" val="11914568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baseline="0" dirty="0"/>
          </a:p>
        </p:txBody>
      </p:sp>
    </p:spTree>
    <p:extLst>
      <p:ext uri="{BB962C8B-B14F-4D97-AF65-F5344CB8AC3E}">
        <p14:creationId xmlns:p14="http://schemas.microsoft.com/office/powerpoint/2010/main" val="3154515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baseline="0" dirty="0"/>
          </a:p>
        </p:txBody>
      </p:sp>
    </p:spTree>
    <p:extLst>
      <p:ext uri="{BB962C8B-B14F-4D97-AF65-F5344CB8AC3E}">
        <p14:creationId xmlns:p14="http://schemas.microsoft.com/office/powerpoint/2010/main" val="4221046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baseline="0" dirty="0"/>
          </a:p>
        </p:txBody>
      </p:sp>
    </p:spTree>
    <p:extLst>
      <p:ext uri="{BB962C8B-B14F-4D97-AF65-F5344CB8AC3E}">
        <p14:creationId xmlns:p14="http://schemas.microsoft.com/office/powerpoint/2010/main" val="125954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Complete this template with the site Safety Advocates and communicate it on site so that your workmates are aware of your activities.</a:t>
            </a:r>
          </a:p>
        </p:txBody>
      </p:sp>
    </p:spTree>
    <p:extLst>
      <p:ext uri="{BB962C8B-B14F-4D97-AF65-F5344CB8AC3E}">
        <p14:creationId xmlns:p14="http://schemas.microsoft.com/office/powerpoint/2010/main" val="40894853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baseline="0" dirty="0"/>
              <a:t>One page document that can be printed to communicate details about being a Safety Advocate. This can be placed onto noticeboards, used in pre starts or Toolbox meetings.</a:t>
            </a:r>
          </a:p>
        </p:txBody>
      </p:sp>
    </p:spTree>
    <p:extLst>
      <p:ext uri="{BB962C8B-B14F-4D97-AF65-F5344CB8AC3E}">
        <p14:creationId xmlns:p14="http://schemas.microsoft.com/office/powerpoint/2010/main" val="3674151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baseline="0" dirty="0"/>
              <a:t>Provide details on our Safety leadership expectations.</a:t>
            </a:r>
          </a:p>
        </p:txBody>
      </p:sp>
    </p:spTree>
    <p:extLst>
      <p:ext uri="{BB962C8B-B14F-4D97-AF65-F5344CB8AC3E}">
        <p14:creationId xmlns:p14="http://schemas.microsoft.com/office/powerpoint/2010/main" val="3548533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baseline="0" dirty="0"/>
          </a:p>
        </p:txBody>
      </p:sp>
    </p:spTree>
    <p:extLst>
      <p:ext uri="{BB962C8B-B14F-4D97-AF65-F5344CB8AC3E}">
        <p14:creationId xmlns:p14="http://schemas.microsoft.com/office/powerpoint/2010/main" val="47606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b="1" baseline="0" dirty="0"/>
          </a:p>
        </p:txBody>
      </p:sp>
    </p:spTree>
    <p:extLst>
      <p:ext uri="{BB962C8B-B14F-4D97-AF65-F5344CB8AC3E}">
        <p14:creationId xmlns:p14="http://schemas.microsoft.com/office/powerpoint/2010/main" val="35717477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5968" y="673100"/>
            <a:ext cx="18135601" cy="8737600"/>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3716000"/>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0083610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sz="half" idx="13"/>
          </p:nvPr>
        </p:nvSpPr>
        <p:spPr>
          <a:xfrm>
            <a:off x="13165980" y="952500"/>
            <a:ext cx="9525001" cy="11468100"/>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3169900" y="3149600"/>
            <a:ext cx="95250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760700" y="7048500"/>
            <a:ext cx="7404100" cy="55499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760700" y="1130300"/>
            <a:ext cx="7404100" cy="5549900"/>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1206500" y="1130300"/>
            <a:ext cx="1417320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82" r:id="rId11"/>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0.emf"/><Relationship Id="rId3" Type="http://schemas.openxmlformats.org/officeDocument/2006/relationships/image" Target="../media/image3.jpeg"/><Relationship Id="rId7" Type="http://schemas.openxmlformats.org/officeDocument/2006/relationships/image" Target="../media/image19.emf"/><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18.emf"/><Relationship Id="rId5" Type="http://schemas.openxmlformats.org/officeDocument/2006/relationships/image" Target="../media/image17.emf"/><Relationship Id="rId4" Type="http://schemas.openxmlformats.org/officeDocument/2006/relationships/image" Target="../media/image16.emf"/></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3.jpeg"/></Relationships>
</file>

<file path=ppt/slides/_rels/slide12.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5.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3.jpeg"/><Relationship Id="rId9"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36.png"/><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jpeg"/><Relationship Id="rId7"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jpeg"/><Relationship Id="rId7"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3.jpe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3.jpe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47.png"/><Relationship Id="rId5" Type="http://schemas.openxmlformats.org/officeDocument/2006/relationships/image" Target="../media/image53.png"/><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3.jpeg"/></Relationships>
</file>

<file path=ppt/slides/_rels/slide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3.jpe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8.xml"/><Relationship Id="rId13" Type="http://schemas.openxmlformats.org/officeDocument/2006/relationships/image" Target="../media/image15.png"/><Relationship Id="rId3" Type="http://schemas.microsoft.com/office/2007/relationships/media" Target="../media/media2.mp4"/><Relationship Id="rId7" Type="http://schemas.openxmlformats.org/officeDocument/2006/relationships/slideLayout" Target="../slideLayouts/slideLayout11.xml"/><Relationship Id="rId12"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13.png"/><Relationship Id="rId5" Type="http://schemas.microsoft.com/office/2007/relationships/media" Target="../media/media3.mp4"/><Relationship Id="rId10" Type="http://schemas.openxmlformats.org/officeDocument/2006/relationships/image" Target="../media/image3.jpeg"/><Relationship Id="rId4" Type="http://schemas.openxmlformats.org/officeDocument/2006/relationships/video" Target="../media/media2.mp4"/><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35D5282-CE0D-374A-AE3F-9FD720473EAA}"/>
              </a:ext>
            </a:extLst>
          </p:cNvPr>
          <p:cNvPicPr>
            <a:picLocks noChangeAspect="1"/>
          </p:cNvPicPr>
          <p:nvPr/>
        </p:nvPicPr>
        <p:blipFill rotWithShape="1">
          <a:blip r:embed="rId3"/>
          <a:srcRect t="1" r="7778" b="30810"/>
          <a:stretch/>
        </p:blipFill>
        <p:spPr>
          <a:xfrm>
            <a:off x="302321" y="-22380"/>
            <a:ext cx="24081679" cy="12720271"/>
          </a:xfrm>
          <a:prstGeom prst="rect">
            <a:avLst/>
          </a:prstGeom>
        </p:spPr>
      </p:pic>
      <p:pic>
        <p:nvPicPr>
          <p:cNvPr id="15" name="Picture 14">
            <a:extLst>
              <a:ext uri="{FF2B5EF4-FFF2-40B4-BE49-F238E27FC236}">
                <a16:creationId xmlns:a16="http://schemas.microsoft.com/office/drawing/2014/main" id="{830A6D56-2DB4-4731-B61A-F194CAC6DCB9}"/>
              </a:ext>
            </a:extLst>
          </p:cNvPr>
          <p:cNvPicPr/>
          <p:nvPr/>
        </p:nvPicPr>
        <p:blipFill rotWithShape="1">
          <a:blip r:embed="rId4">
            <a:clrChange>
              <a:clrFrom>
                <a:srgbClr val="FFFFFF"/>
              </a:clrFrom>
              <a:clrTo>
                <a:srgbClr val="FFFFFF">
                  <a:alpha val="0"/>
                </a:srgbClr>
              </a:clrTo>
            </a:clrChange>
          </a:blip>
          <a:srcRect l="2437" t="13333" b="11111"/>
          <a:stretch/>
        </p:blipFill>
        <p:spPr bwMode="auto">
          <a:xfrm>
            <a:off x="1321174" y="10958046"/>
            <a:ext cx="4410529" cy="681163"/>
          </a:xfrm>
          <a:prstGeom prst="rect">
            <a:avLst/>
          </a:prstGeom>
          <a:ln>
            <a:noFill/>
          </a:ln>
          <a:extLst>
            <a:ext uri="{53640926-AAD7-44D8-BBD7-CCE9431645EC}">
              <a14:shadowObscured xmlns:a14="http://schemas.microsoft.com/office/drawing/2010/main"/>
            </a:ext>
          </a:extLst>
        </p:spPr>
      </p:pic>
      <p:pic>
        <p:nvPicPr>
          <p:cNvPr id="21" name="Picture 20">
            <a:extLst>
              <a:ext uri="{FF2B5EF4-FFF2-40B4-BE49-F238E27FC236}">
                <a16:creationId xmlns:a16="http://schemas.microsoft.com/office/drawing/2014/main" id="{963B4FEF-DB14-436F-B779-E0A0AC7041A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20" name="Rectangle 19">
            <a:extLst>
              <a:ext uri="{FF2B5EF4-FFF2-40B4-BE49-F238E27FC236}">
                <a16:creationId xmlns:a16="http://schemas.microsoft.com/office/drawing/2014/main" id="{D79AF7FC-51D7-4069-838C-3A5B77E021D9}"/>
              </a:ext>
            </a:extLst>
          </p:cNvPr>
          <p:cNvSpPr/>
          <p:nvPr/>
        </p:nvSpPr>
        <p:spPr>
          <a:xfrm>
            <a:off x="8206555" y="12697892"/>
            <a:ext cx="9408585" cy="430887"/>
          </a:xfrm>
          <a:prstGeom prst="rect">
            <a:avLst/>
          </a:prstGeom>
        </p:spPr>
        <p:txBody>
          <a:bodyPr wrap="square">
            <a:spAutoFit/>
          </a:bodyPr>
          <a:lstStyle/>
          <a:p>
            <a:pPr algn="r">
              <a:spcAft>
                <a:spcPts val="1800"/>
              </a:spcAft>
            </a:pPr>
            <a:r>
              <a:rPr lang="en-AU" sz="2200" b="0" dirty="0">
                <a:solidFill>
                  <a:schemeClr val="bg1"/>
                </a:solidFill>
                <a:latin typeface="AP Letter Med" panose="02000603000000020004" pitchFamily="2" charset="0"/>
              </a:rPr>
              <a:t>Last Updated: 13.10.2021-V1.1</a:t>
            </a:r>
          </a:p>
        </p:txBody>
      </p:sp>
      <p:sp>
        <p:nvSpPr>
          <p:cNvPr id="17" name="Rectangle">
            <a:extLst>
              <a:ext uri="{FF2B5EF4-FFF2-40B4-BE49-F238E27FC236}">
                <a16:creationId xmlns:a16="http://schemas.microsoft.com/office/drawing/2014/main" id="{AEC1AA7F-54EA-46BA-AF6A-C325E97BAD8D}"/>
              </a:ext>
            </a:extLst>
          </p:cNvPr>
          <p:cNvSpPr/>
          <p:nvPr/>
        </p:nvSpPr>
        <p:spPr>
          <a:xfrm flipH="1">
            <a:off x="-19881" y="1037937"/>
            <a:ext cx="9843817" cy="5479996"/>
          </a:xfrm>
          <a:prstGeom prst="rect">
            <a:avLst/>
          </a:prstGeom>
          <a:solidFill>
            <a:srgbClr val="313132">
              <a:alpha val="95482"/>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Helvetica Neue Medium"/>
              <a:ea typeface="+mn-ea"/>
              <a:cs typeface="+mn-cs"/>
              <a:sym typeface="Helvetica Neue Medium"/>
            </a:endParaRPr>
          </a:p>
        </p:txBody>
      </p:sp>
      <p:sp>
        <p:nvSpPr>
          <p:cNvPr id="18" name="Triangle">
            <a:extLst>
              <a:ext uri="{FF2B5EF4-FFF2-40B4-BE49-F238E27FC236}">
                <a16:creationId xmlns:a16="http://schemas.microsoft.com/office/drawing/2014/main" id="{576B4DFD-0542-43BF-B1A1-D0708625AC0D}"/>
              </a:ext>
            </a:extLst>
          </p:cNvPr>
          <p:cNvSpPr/>
          <p:nvPr/>
        </p:nvSpPr>
        <p:spPr>
          <a:xfrm rot="5400000">
            <a:off x="-19878" y="6499685"/>
            <a:ext cx="2205032" cy="22050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313132">
              <a:alpha val="95482"/>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Helvetica Neue Medium"/>
              <a:ea typeface="+mn-ea"/>
              <a:cs typeface="+mn-cs"/>
              <a:sym typeface="Helvetica Neue Medium"/>
            </a:endParaRPr>
          </a:p>
        </p:txBody>
      </p:sp>
      <p:sp>
        <p:nvSpPr>
          <p:cNvPr id="25" name="Rectangle">
            <a:extLst>
              <a:ext uri="{FF2B5EF4-FFF2-40B4-BE49-F238E27FC236}">
                <a16:creationId xmlns:a16="http://schemas.microsoft.com/office/drawing/2014/main" id="{A19C00EA-5DC1-48AF-BF98-E8F90EC6AC64}"/>
              </a:ext>
            </a:extLst>
          </p:cNvPr>
          <p:cNvSpPr/>
          <p:nvPr/>
        </p:nvSpPr>
        <p:spPr>
          <a:xfrm>
            <a:off x="-19876" y="401347"/>
            <a:ext cx="9843813" cy="636589"/>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27"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2BE3A366-CF4F-4EC2-AF7D-7629E1A579D5}"/>
              </a:ext>
            </a:extLst>
          </p:cNvPr>
          <p:cNvSpPr txBox="1"/>
          <p:nvPr/>
        </p:nvSpPr>
        <p:spPr>
          <a:xfrm>
            <a:off x="1321174" y="597063"/>
            <a:ext cx="8812212" cy="475940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00000"/>
              </a:lnSpc>
            </a:pPr>
            <a:r>
              <a:rPr lang="en-AU" sz="7100" dirty="0">
                <a:solidFill>
                  <a:schemeClr val="bg1"/>
                </a:solidFill>
                <a:latin typeface="AP Letter Med" panose="02000603000000020004" pitchFamily="2" charset="0"/>
              </a:rPr>
              <a:t>An Introduction to becoming an </a:t>
            </a:r>
          </a:p>
          <a:p>
            <a:pPr>
              <a:lnSpc>
                <a:spcPct val="100000"/>
              </a:lnSpc>
            </a:pPr>
            <a:r>
              <a:rPr lang="en-AU" sz="7100" dirty="0">
                <a:solidFill>
                  <a:srgbClr val="FF0000"/>
                </a:solidFill>
                <a:latin typeface="AP Letter Med" panose="02000603000000020004" pitchFamily="2" charset="0"/>
              </a:rPr>
              <a:t>Safety Advocate</a:t>
            </a:r>
          </a:p>
        </p:txBody>
      </p:sp>
      <p:sp>
        <p:nvSpPr>
          <p:cNvPr id="1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9C761DFA-6E27-FB4A-A63D-6F88D47C69EE}"/>
              </a:ext>
            </a:extLst>
          </p:cNvPr>
          <p:cNvSpPr txBox="1"/>
          <p:nvPr/>
        </p:nvSpPr>
        <p:spPr>
          <a:xfrm>
            <a:off x="1333922" y="5060869"/>
            <a:ext cx="8812212" cy="105639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00000"/>
              </a:lnSpc>
            </a:pPr>
            <a:r>
              <a:rPr lang="en-AU" sz="4400" dirty="0">
                <a:solidFill>
                  <a:schemeClr val="bg1"/>
                </a:solidFill>
                <a:latin typeface="AP Letter Med" panose="02000603000000020004" pitchFamily="2" charset="0"/>
              </a:rPr>
              <a:t>2021</a:t>
            </a:r>
            <a:endParaRPr lang="en-AU" sz="4400" dirty="0">
              <a:solidFill>
                <a:srgbClr val="FF0000"/>
              </a:solidFill>
              <a:latin typeface="AP Letter Med" panose="02000603000000020004" pitchFamily="2" charset="0"/>
            </a:endParaRPr>
          </a:p>
        </p:txBody>
      </p:sp>
    </p:spTree>
    <p:extLst>
      <p:ext uri="{BB962C8B-B14F-4D97-AF65-F5344CB8AC3E}">
        <p14:creationId xmlns:p14="http://schemas.microsoft.com/office/powerpoint/2010/main" val="1357431295"/>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a:extLst>
              <a:ext uri="{FF2B5EF4-FFF2-40B4-BE49-F238E27FC236}">
                <a16:creationId xmlns:a16="http://schemas.microsoft.com/office/drawing/2014/main" id="{3C927B17-C92C-9540-989C-2B9DC703A2C2}"/>
              </a:ext>
            </a:extLst>
          </p:cNvPr>
          <p:cNvSpPr/>
          <p:nvPr/>
        </p:nvSpPr>
        <p:spPr>
          <a:xfrm flipH="1">
            <a:off x="424697" y="744166"/>
            <a:ext cx="6949707" cy="8753417"/>
          </a:xfrm>
          <a:prstGeom prst="rect">
            <a:avLst/>
          </a:prstGeom>
          <a:solidFill>
            <a:srgbClr val="313132">
              <a:alpha val="95482"/>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Helvetica Neue Medium"/>
              <a:ea typeface="+mn-ea"/>
              <a:cs typeface="+mn-cs"/>
              <a:sym typeface="Helvetica Neue Medium"/>
            </a:endParaRPr>
          </a:p>
        </p:txBody>
      </p:sp>
      <p:pic>
        <p:nvPicPr>
          <p:cNvPr id="21" name="Picture 20">
            <a:extLst>
              <a:ext uri="{FF2B5EF4-FFF2-40B4-BE49-F238E27FC236}">
                <a16:creationId xmlns:a16="http://schemas.microsoft.com/office/drawing/2014/main" id="{963B4FEF-DB14-436F-B779-E0A0AC7041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5" name="Rectangle 4">
            <a:extLst>
              <a:ext uri="{FF2B5EF4-FFF2-40B4-BE49-F238E27FC236}">
                <a16:creationId xmlns:a16="http://schemas.microsoft.com/office/drawing/2014/main" id="{E63A78BE-A5F4-AE47-AE45-5E7CDFE3A2AC}"/>
              </a:ext>
            </a:extLst>
          </p:cNvPr>
          <p:cNvSpPr/>
          <p:nvPr/>
        </p:nvSpPr>
        <p:spPr>
          <a:xfrm>
            <a:off x="1707016" y="3395379"/>
            <a:ext cx="5365723" cy="4093428"/>
          </a:xfrm>
          <a:prstGeom prst="rect">
            <a:avLst/>
          </a:prstGeom>
        </p:spPr>
        <p:txBody>
          <a:bodyPr wrap="square">
            <a:spAutoFit/>
          </a:bodyPr>
          <a:lstStyle/>
          <a:p>
            <a:pPr algn="l">
              <a:spcBef>
                <a:spcPts val="1200"/>
              </a:spcBef>
              <a:spcAft>
                <a:spcPts val="1200"/>
              </a:spcAft>
            </a:pPr>
            <a:r>
              <a:rPr lang="en-AU" sz="2200" b="0" dirty="0">
                <a:solidFill>
                  <a:schemeClr val="bg1"/>
                </a:solidFill>
                <a:latin typeface="AP Letter Med" panose="02000603000000020004" pitchFamily="2" charset="77"/>
              </a:rPr>
              <a:t>Having effective safety conversations is a central skill and essential for a strong safety culture. </a:t>
            </a:r>
          </a:p>
          <a:p>
            <a:pPr algn="l">
              <a:spcBef>
                <a:spcPts val="1200"/>
              </a:spcBef>
              <a:spcAft>
                <a:spcPts val="1200"/>
              </a:spcAft>
            </a:pPr>
            <a:r>
              <a:rPr lang="en-AU" sz="2200" b="0" dirty="0">
                <a:solidFill>
                  <a:schemeClr val="bg1"/>
                </a:solidFill>
                <a:latin typeface="AP Letter Med" panose="02000603000000020004" pitchFamily="2" charset="77"/>
              </a:rPr>
              <a:t>Even though we have a range of tools to help us, we need to be able to have a conversation to understand the task the person is doing and what hazards and risks they see (and the ones they don’t).</a:t>
            </a:r>
          </a:p>
          <a:p>
            <a:pPr algn="l">
              <a:spcBef>
                <a:spcPts val="1200"/>
              </a:spcBef>
              <a:spcAft>
                <a:spcPts val="1200"/>
              </a:spcAft>
            </a:pPr>
            <a:r>
              <a:rPr lang="en-AU" sz="2200" b="0" dirty="0">
                <a:solidFill>
                  <a:schemeClr val="bg1"/>
                </a:solidFill>
                <a:latin typeface="AP Letter Med" panose="02000603000000020004" pitchFamily="2" charset="77"/>
              </a:rPr>
              <a:t>This means that we need to check in.</a:t>
            </a:r>
          </a:p>
        </p:txBody>
      </p:sp>
      <p:sp>
        <p:nvSpPr>
          <p:cNvPr id="33" name="Rectangle 32">
            <a:extLst>
              <a:ext uri="{FF2B5EF4-FFF2-40B4-BE49-F238E27FC236}">
                <a16:creationId xmlns:a16="http://schemas.microsoft.com/office/drawing/2014/main" id="{E681B866-FA94-7343-843A-D75CF3B8B2E4}"/>
              </a:ext>
            </a:extLst>
          </p:cNvPr>
          <p:cNvSpPr/>
          <p:nvPr/>
        </p:nvSpPr>
        <p:spPr>
          <a:xfrm>
            <a:off x="9264918" y="1289635"/>
            <a:ext cx="13451135" cy="1323439"/>
          </a:xfrm>
          <a:prstGeom prst="rect">
            <a:avLst/>
          </a:prstGeom>
        </p:spPr>
        <p:txBody>
          <a:bodyPr wrap="square">
            <a:spAutoFit/>
          </a:bodyPr>
          <a:lstStyle/>
          <a:p>
            <a:pPr algn="just"/>
            <a:r>
              <a:rPr lang="en-AU" sz="2000" b="0" dirty="0">
                <a:latin typeface="AP Letter Med" panose="02000603000000020004" pitchFamily="2" charset="77"/>
              </a:rPr>
              <a:t>Before you complete your walk, plan what area you will look at, who you are going to talk with and at what time. You might be focusing on manual handling, LSE, COVID controls, or 5s for housekeeping. Before you start a conversation, remember to PAUSE: Set a helpful mindset and introduce yourself. BREATHE: Take a deep breath, focus on the conversation and the environment.</a:t>
            </a:r>
          </a:p>
        </p:txBody>
      </p:sp>
      <p:sp>
        <p:nvSpPr>
          <p:cNvPr id="34" name="Rectangle 33">
            <a:extLst>
              <a:ext uri="{FF2B5EF4-FFF2-40B4-BE49-F238E27FC236}">
                <a16:creationId xmlns:a16="http://schemas.microsoft.com/office/drawing/2014/main" id="{D00F2534-8163-F34D-B2C0-5E477EC7B432}"/>
              </a:ext>
            </a:extLst>
          </p:cNvPr>
          <p:cNvSpPr/>
          <p:nvPr/>
        </p:nvSpPr>
        <p:spPr>
          <a:xfrm>
            <a:off x="9264919" y="3478566"/>
            <a:ext cx="13451134" cy="707886"/>
          </a:xfrm>
          <a:prstGeom prst="rect">
            <a:avLst/>
          </a:prstGeom>
        </p:spPr>
        <p:txBody>
          <a:bodyPr wrap="square">
            <a:spAutoFit/>
          </a:bodyPr>
          <a:lstStyle/>
          <a:p>
            <a:pPr algn="just"/>
            <a:r>
              <a:rPr lang="en-AU" sz="2000" b="0" dirty="0">
                <a:latin typeface="AP Letter Med" panose="02000603000000020004" pitchFamily="2" charset="77"/>
              </a:rPr>
              <a:t>Use open questions Can you tell me..? Can you step me through..? What are the risks for this task? What controls are in place? What do you need to do to be safe?</a:t>
            </a:r>
          </a:p>
        </p:txBody>
      </p:sp>
      <p:sp>
        <p:nvSpPr>
          <p:cNvPr id="35" name="Rectangle 34">
            <a:extLst>
              <a:ext uri="{FF2B5EF4-FFF2-40B4-BE49-F238E27FC236}">
                <a16:creationId xmlns:a16="http://schemas.microsoft.com/office/drawing/2014/main" id="{5BFB8F4F-7578-7A4E-B564-480439ED15C5}"/>
              </a:ext>
            </a:extLst>
          </p:cNvPr>
          <p:cNvSpPr/>
          <p:nvPr/>
        </p:nvSpPr>
        <p:spPr>
          <a:xfrm>
            <a:off x="9280592" y="5226104"/>
            <a:ext cx="13396392" cy="707886"/>
          </a:xfrm>
          <a:prstGeom prst="rect">
            <a:avLst/>
          </a:prstGeom>
        </p:spPr>
        <p:txBody>
          <a:bodyPr wrap="square">
            <a:spAutoFit/>
          </a:bodyPr>
          <a:lstStyle/>
          <a:p>
            <a:pPr algn="just"/>
            <a:r>
              <a:rPr lang="en-AU" sz="2000" b="0" dirty="0">
                <a:latin typeface="AP Letter Med" panose="02000603000000020004" pitchFamily="2" charset="77"/>
              </a:rPr>
              <a:t>What words are they using to explain the job? Is it a clear process? Is the area clean and tidy? Do they communicate well with others?</a:t>
            </a:r>
          </a:p>
        </p:txBody>
      </p:sp>
      <p:sp>
        <p:nvSpPr>
          <p:cNvPr id="36" name="Rectangle 35">
            <a:extLst>
              <a:ext uri="{FF2B5EF4-FFF2-40B4-BE49-F238E27FC236}">
                <a16:creationId xmlns:a16="http://schemas.microsoft.com/office/drawing/2014/main" id="{FABF794A-31A6-094E-AB3F-9B042A1405E6}"/>
              </a:ext>
            </a:extLst>
          </p:cNvPr>
          <p:cNvSpPr/>
          <p:nvPr/>
        </p:nvSpPr>
        <p:spPr>
          <a:xfrm>
            <a:off x="9286020" y="6963230"/>
            <a:ext cx="13777180" cy="1631216"/>
          </a:xfrm>
          <a:prstGeom prst="rect">
            <a:avLst/>
          </a:prstGeom>
        </p:spPr>
        <p:txBody>
          <a:bodyPr wrap="square">
            <a:spAutoFit/>
          </a:bodyPr>
          <a:lstStyle/>
          <a:p>
            <a:pPr algn="just"/>
            <a:r>
              <a:rPr lang="en-AU" sz="2000" b="0" dirty="0">
                <a:latin typeface="AP Letter Med" panose="02000603000000020004" pitchFamily="2" charset="77"/>
              </a:rPr>
              <a:t>Be conscious of your own bias/perceptions. If you hear rushing words, raise this with them. Check that they know where to find details/assistance. Ask them what action they are taking to be safe?</a:t>
            </a:r>
          </a:p>
          <a:p>
            <a:pPr algn="just"/>
            <a:endParaRPr lang="en-AU" sz="2000" b="0" dirty="0">
              <a:latin typeface="AP Letter Med" panose="02000603000000020004" pitchFamily="2" charset="77"/>
            </a:endParaRPr>
          </a:p>
          <a:p>
            <a:pPr algn="just"/>
            <a:r>
              <a:rPr lang="en-AU" sz="2000" b="0" dirty="0">
                <a:latin typeface="AP Letter Med" panose="02000603000000020004" pitchFamily="2" charset="77"/>
              </a:rPr>
              <a:t>If you see something that is dangerous, stop the activity and notify the supervisor. Always thank people for the conversation.</a:t>
            </a:r>
          </a:p>
        </p:txBody>
      </p:sp>
      <p:sp>
        <p:nvSpPr>
          <p:cNvPr id="7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3BD51A8E-29A2-2E45-9F5D-DBAFA1D0FAC2}"/>
              </a:ext>
            </a:extLst>
          </p:cNvPr>
          <p:cNvSpPr txBox="1"/>
          <p:nvPr/>
        </p:nvSpPr>
        <p:spPr>
          <a:xfrm>
            <a:off x="9295852" y="584091"/>
            <a:ext cx="6034476" cy="8454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00000"/>
              </a:lnSpc>
              <a:spcBef>
                <a:spcPts val="600"/>
              </a:spcBef>
            </a:pPr>
            <a:r>
              <a:rPr lang="en-AU" sz="3000" dirty="0">
                <a:solidFill>
                  <a:srgbClr val="DC1928"/>
                </a:solidFill>
                <a:latin typeface="AP Letter Med" panose="02000603000000020004" pitchFamily="2" charset="0"/>
              </a:rPr>
              <a:t>1. HOW TO CHECK IN</a:t>
            </a:r>
          </a:p>
        </p:txBody>
      </p:sp>
      <p:sp>
        <p:nvSpPr>
          <p:cNvPr id="75"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8C7DF098-1769-E64A-8CDA-429507EDEF94}"/>
              </a:ext>
            </a:extLst>
          </p:cNvPr>
          <p:cNvSpPr txBox="1"/>
          <p:nvPr/>
        </p:nvSpPr>
        <p:spPr>
          <a:xfrm>
            <a:off x="9409460" y="2773679"/>
            <a:ext cx="6034476" cy="8454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00000"/>
              </a:lnSpc>
              <a:spcBef>
                <a:spcPts val="600"/>
              </a:spcBef>
            </a:pPr>
            <a:r>
              <a:rPr lang="en-AU" sz="3000" dirty="0">
                <a:solidFill>
                  <a:srgbClr val="DC1928"/>
                </a:solidFill>
                <a:latin typeface="AP Letter Med" panose="02000603000000020004" pitchFamily="2" charset="0"/>
              </a:rPr>
              <a:t>2. WHAT TO ASK</a:t>
            </a:r>
          </a:p>
        </p:txBody>
      </p:sp>
      <p:sp>
        <p:nvSpPr>
          <p:cNvPr id="76"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1518277D-53A4-B549-9815-1A6759A362B1}"/>
              </a:ext>
            </a:extLst>
          </p:cNvPr>
          <p:cNvSpPr txBox="1"/>
          <p:nvPr/>
        </p:nvSpPr>
        <p:spPr>
          <a:xfrm>
            <a:off x="9409460" y="4489393"/>
            <a:ext cx="6034476" cy="8454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00000"/>
              </a:lnSpc>
              <a:spcBef>
                <a:spcPts val="600"/>
              </a:spcBef>
            </a:pPr>
            <a:r>
              <a:rPr lang="en-AU" sz="3000" dirty="0">
                <a:solidFill>
                  <a:srgbClr val="DC1928"/>
                </a:solidFill>
                <a:latin typeface="AP Letter Med" panose="02000603000000020004" pitchFamily="2" charset="0"/>
              </a:rPr>
              <a:t>3. WHAT DID YOU HEAR &amp; SEE</a:t>
            </a:r>
          </a:p>
        </p:txBody>
      </p:sp>
      <p:sp>
        <p:nvSpPr>
          <p:cNvPr id="77"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833B4925-5735-E544-9F63-575E58FB23F8}"/>
              </a:ext>
            </a:extLst>
          </p:cNvPr>
          <p:cNvSpPr txBox="1"/>
          <p:nvPr/>
        </p:nvSpPr>
        <p:spPr>
          <a:xfrm>
            <a:off x="9409460" y="6261891"/>
            <a:ext cx="6034476" cy="84540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00000"/>
              </a:lnSpc>
              <a:spcBef>
                <a:spcPts val="600"/>
              </a:spcBef>
            </a:pPr>
            <a:r>
              <a:rPr lang="en-AU" sz="3000" dirty="0">
                <a:solidFill>
                  <a:srgbClr val="DC1928"/>
                </a:solidFill>
                <a:latin typeface="AP Letter Med" panose="02000603000000020004" pitchFamily="2" charset="0"/>
              </a:rPr>
              <a:t>4. RESET – TAKE ACTION</a:t>
            </a:r>
          </a:p>
        </p:txBody>
      </p:sp>
      <p:pic>
        <p:nvPicPr>
          <p:cNvPr id="79" name="Picture 78">
            <a:extLst>
              <a:ext uri="{FF2B5EF4-FFF2-40B4-BE49-F238E27FC236}">
                <a16:creationId xmlns:a16="http://schemas.microsoft.com/office/drawing/2014/main" id="{DBF74722-570B-CD41-90A9-D1F11CB58AA1}"/>
              </a:ext>
            </a:extLst>
          </p:cNvPr>
          <p:cNvPicPr/>
          <p:nvPr/>
        </p:nvPicPr>
        <p:blipFill>
          <a:blip r:embed="rId4"/>
          <a:stretch>
            <a:fillRect/>
          </a:stretch>
        </p:blipFill>
        <p:spPr>
          <a:xfrm>
            <a:off x="8058795" y="921773"/>
            <a:ext cx="1015450" cy="1015450"/>
          </a:xfrm>
          <a:prstGeom prst="rect">
            <a:avLst/>
          </a:prstGeom>
        </p:spPr>
      </p:pic>
      <p:pic>
        <p:nvPicPr>
          <p:cNvPr id="81" name="Picture 80">
            <a:extLst>
              <a:ext uri="{FF2B5EF4-FFF2-40B4-BE49-F238E27FC236}">
                <a16:creationId xmlns:a16="http://schemas.microsoft.com/office/drawing/2014/main" id="{9E0DC3FC-807B-AF47-888C-F4E85AB05AE4}"/>
              </a:ext>
            </a:extLst>
          </p:cNvPr>
          <p:cNvPicPr/>
          <p:nvPr/>
        </p:nvPicPr>
        <p:blipFill>
          <a:blip r:embed="rId5"/>
          <a:stretch>
            <a:fillRect/>
          </a:stretch>
        </p:blipFill>
        <p:spPr>
          <a:xfrm>
            <a:off x="8058796" y="3074274"/>
            <a:ext cx="1015449" cy="1015449"/>
          </a:xfrm>
          <a:prstGeom prst="rect">
            <a:avLst/>
          </a:prstGeom>
        </p:spPr>
      </p:pic>
      <p:pic>
        <p:nvPicPr>
          <p:cNvPr id="83" name="Picture 82">
            <a:extLst>
              <a:ext uri="{FF2B5EF4-FFF2-40B4-BE49-F238E27FC236}">
                <a16:creationId xmlns:a16="http://schemas.microsoft.com/office/drawing/2014/main" id="{85EB9934-1256-754A-8130-7E9F1A96BA3E}"/>
              </a:ext>
            </a:extLst>
          </p:cNvPr>
          <p:cNvPicPr/>
          <p:nvPr/>
        </p:nvPicPr>
        <p:blipFill>
          <a:blip r:embed="rId6"/>
          <a:stretch>
            <a:fillRect/>
          </a:stretch>
        </p:blipFill>
        <p:spPr>
          <a:xfrm>
            <a:off x="8077221" y="4786852"/>
            <a:ext cx="1015449" cy="1015449"/>
          </a:xfrm>
          <a:prstGeom prst="rect">
            <a:avLst/>
          </a:prstGeom>
        </p:spPr>
      </p:pic>
      <p:pic>
        <p:nvPicPr>
          <p:cNvPr id="85" name="Picture 84">
            <a:extLst>
              <a:ext uri="{FF2B5EF4-FFF2-40B4-BE49-F238E27FC236}">
                <a16:creationId xmlns:a16="http://schemas.microsoft.com/office/drawing/2014/main" id="{3E99F279-942B-5840-B23F-C4F0CEDF87DA}"/>
              </a:ext>
            </a:extLst>
          </p:cNvPr>
          <p:cNvPicPr/>
          <p:nvPr/>
        </p:nvPicPr>
        <p:blipFill>
          <a:blip r:embed="rId7"/>
          <a:stretch>
            <a:fillRect/>
          </a:stretch>
        </p:blipFill>
        <p:spPr>
          <a:xfrm>
            <a:off x="8074765" y="6551883"/>
            <a:ext cx="1015448" cy="1015448"/>
          </a:xfrm>
          <a:prstGeom prst="rect">
            <a:avLst/>
          </a:prstGeom>
        </p:spPr>
      </p:pic>
      <p:sp>
        <p:nvSpPr>
          <p:cNvPr id="27" name="Rectangle 26">
            <a:extLst>
              <a:ext uri="{FF2B5EF4-FFF2-40B4-BE49-F238E27FC236}">
                <a16:creationId xmlns:a16="http://schemas.microsoft.com/office/drawing/2014/main" id="{375A5C67-7579-3B46-A03B-5640424A3D95}"/>
              </a:ext>
            </a:extLst>
          </p:cNvPr>
          <p:cNvSpPr/>
          <p:nvPr/>
        </p:nvSpPr>
        <p:spPr>
          <a:xfrm>
            <a:off x="1667946" y="1120616"/>
            <a:ext cx="5829452" cy="1938992"/>
          </a:xfrm>
          <a:prstGeom prst="rect">
            <a:avLst/>
          </a:prstGeom>
        </p:spPr>
        <p:txBody>
          <a:bodyPr wrap="square">
            <a:spAutoFit/>
          </a:bodyPr>
          <a:lstStyle/>
          <a:p>
            <a:pPr algn="l">
              <a:spcBef>
                <a:spcPts val="1200"/>
              </a:spcBef>
              <a:spcAft>
                <a:spcPts val="1200"/>
              </a:spcAft>
            </a:pPr>
            <a:r>
              <a:rPr lang="en-AU" sz="4000" b="0" dirty="0">
                <a:solidFill>
                  <a:srgbClr val="FF0000"/>
                </a:solidFill>
                <a:latin typeface="AP Letter Med" panose="02000603000000020004" pitchFamily="2" charset="77"/>
              </a:rPr>
              <a:t>Why provide details on how to have a safety conversation?</a:t>
            </a:r>
          </a:p>
        </p:txBody>
      </p:sp>
      <p:sp>
        <p:nvSpPr>
          <p:cNvPr id="28" name="Triangle">
            <a:extLst>
              <a:ext uri="{FF2B5EF4-FFF2-40B4-BE49-F238E27FC236}">
                <a16:creationId xmlns:a16="http://schemas.microsoft.com/office/drawing/2014/main" id="{C64917AD-6A13-1044-A925-636DF7E71FC3}"/>
              </a:ext>
            </a:extLst>
          </p:cNvPr>
          <p:cNvSpPr/>
          <p:nvPr/>
        </p:nvSpPr>
        <p:spPr>
          <a:xfrm rot="5400000">
            <a:off x="424703" y="9497583"/>
            <a:ext cx="2205032" cy="220503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313132">
              <a:alpha val="95482"/>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Helvetica Neue Medium"/>
              <a:ea typeface="+mn-ea"/>
              <a:cs typeface="+mn-cs"/>
              <a:sym typeface="Helvetica Neue Medium"/>
            </a:endParaRPr>
          </a:p>
        </p:txBody>
      </p:sp>
      <p:sp>
        <p:nvSpPr>
          <p:cNvPr id="29" name="Rectangle 28">
            <a:extLst>
              <a:ext uri="{FF2B5EF4-FFF2-40B4-BE49-F238E27FC236}">
                <a16:creationId xmlns:a16="http://schemas.microsoft.com/office/drawing/2014/main" id="{B6416E44-EE38-9B47-988F-2D230C2D28F0}"/>
              </a:ext>
            </a:extLst>
          </p:cNvPr>
          <p:cNvSpPr/>
          <p:nvPr/>
        </p:nvSpPr>
        <p:spPr>
          <a:xfrm>
            <a:off x="8074765" y="8892174"/>
            <a:ext cx="14988435" cy="269346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1828800" hangingPunct="1">
              <a:spcAft>
                <a:spcPts val="1200"/>
              </a:spcAft>
            </a:pPr>
            <a:endParaRPr lang="en-AU" sz="2800" i="1" kern="1200" dirty="0">
              <a:solidFill>
                <a:srgbClr val="000000"/>
              </a:solidFill>
              <a:latin typeface="AP Type Text Light"/>
            </a:endParaRPr>
          </a:p>
          <a:p>
            <a:pPr marL="306790" indent="-306790" algn="l" defTabSz="1828800" hangingPunct="1">
              <a:spcAft>
                <a:spcPts val="514"/>
              </a:spcAft>
              <a:buFont typeface="+mj-lt"/>
              <a:buAutoNum type="arabicPeriod"/>
            </a:pPr>
            <a:endParaRPr lang="en-US" sz="1710" b="0" kern="1200" dirty="0">
              <a:solidFill>
                <a:srgbClr val="000000"/>
              </a:solidFill>
              <a:latin typeface="AP Type Text Light"/>
            </a:endParaRPr>
          </a:p>
        </p:txBody>
      </p:sp>
      <p:pic>
        <p:nvPicPr>
          <p:cNvPr id="30" name="Picture 29">
            <a:extLst>
              <a:ext uri="{FF2B5EF4-FFF2-40B4-BE49-F238E27FC236}">
                <a16:creationId xmlns:a16="http://schemas.microsoft.com/office/drawing/2014/main" id="{A748D60A-E1F3-0447-9822-3FBD147259BE}"/>
              </a:ext>
            </a:extLst>
          </p:cNvPr>
          <p:cNvPicPr/>
          <p:nvPr/>
        </p:nvPicPr>
        <p:blipFill>
          <a:blip r:embed="rId8"/>
          <a:stretch>
            <a:fillRect/>
          </a:stretch>
        </p:blipFill>
        <p:spPr>
          <a:xfrm>
            <a:off x="8240043" y="9205315"/>
            <a:ext cx="1462405" cy="787400"/>
          </a:xfrm>
          <a:prstGeom prst="rect">
            <a:avLst/>
          </a:prstGeom>
        </p:spPr>
      </p:pic>
      <p:sp>
        <p:nvSpPr>
          <p:cNvPr id="37"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52E8467F-03BE-CE49-8B48-467BAB845311}"/>
              </a:ext>
            </a:extLst>
          </p:cNvPr>
          <p:cNvSpPr txBox="1"/>
          <p:nvPr/>
        </p:nvSpPr>
        <p:spPr>
          <a:xfrm>
            <a:off x="9906283" y="9160911"/>
            <a:ext cx="3220437" cy="796597"/>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00000"/>
              </a:lnSpc>
              <a:spcBef>
                <a:spcPts val="600"/>
              </a:spcBef>
            </a:pPr>
            <a:r>
              <a:rPr lang="en-AU" sz="2800" dirty="0">
                <a:solidFill>
                  <a:srgbClr val="DC1928"/>
                </a:solidFill>
                <a:latin typeface="AP Letter Med" panose="02000603000000020004" pitchFamily="2" charset="0"/>
              </a:rPr>
              <a:t>Open Questions</a:t>
            </a:r>
          </a:p>
        </p:txBody>
      </p:sp>
      <p:sp>
        <p:nvSpPr>
          <p:cNvPr id="38" name="Rectangle 37">
            <a:extLst>
              <a:ext uri="{FF2B5EF4-FFF2-40B4-BE49-F238E27FC236}">
                <a16:creationId xmlns:a16="http://schemas.microsoft.com/office/drawing/2014/main" id="{A8582F55-BDB6-BF47-8C0B-B4864AE0D7C1}"/>
              </a:ext>
            </a:extLst>
          </p:cNvPr>
          <p:cNvSpPr/>
          <p:nvPr/>
        </p:nvSpPr>
        <p:spPr>
          <a:xfrm>
            <a:off x="15371910" y="9220545"/>
            <a:ext cx="8401437" cy="2041585"/>
          </a:xfrm>
          <a:prstGeom prst="rect">
            <a:avLst/>
          </a:prstGeom>
        </p:spPr>
        <p:txBody>
          <a:bodyPr wrap="square">
            <a:spAutoFit/>
          </a:bodyPr>
          <a:lstStyle/>
          <a:p>
            <a:pPr marL="342900" indent="-342900" algn="l">
              <a:spcBef>
                <a:spcPts val="400"/>
              </a:spcBef>
              <a:spcAft>
                <a:spcPts val="400"/>
              </a:spcAft>
              <a:buClr>
                <a:srgbClr val="DC1928"/>
              </a:buClr>
              <a:buFont typeface="Arial" panose="020B0604020202020204" pitchFamily="34" charset="0"/>
              <a:buChar char="•"/>
            </a:pPr>
            <a:r>
              <a:rPr lang="en-AU" sz="2000" b="0" dirty="0">
                <a:latin typeface="AP Letter Med" panose="02000603000000020004" pitchFamily="2" charset="77"/>
              </a:rPr>
              <a:t>Can you talk me through how you do this task?</a:t>
            </a:r>
          </a:p>
          <a:p>
            <a:pPr marL="342900" indent="-342900" algn="l">
              <a:spcBef>
                <a:spcPts val="400"/>
              </a:spcBef>
              <a:spcAft>
                <a:spcPts val="400"/>
              </a:spcAft>
              <a:buClr>
                <a:srgbClr val="DC1928"/>
              </a:buClr>
              <a:buFont typeface="Arial" panose="020B0604020202020204" pitchFamily="34" charset="0"/>
              <a:buChar char="•"/>
            </a:pPr>
            <a:r>
              <a:rPr lang="en-AU" sz="2000" b="0" dirty="0">
                <a:latin typeface="AP Letter Med" panose="02000603000000020004" pitchFamily="2" charset="77"/>
              </a:rPr>
              <a:t>Can you step me through what the key hazards are?</a:t>
            </a:r>
          </a:p>
          <a:p>
            <a:pPr marL="342900" indent="-342900" algn="l">
              <a:spcBef>
                <a:spcPts val="400"/>
              </a:spcBef>
              <a:spcAft>
                <a:spcPts val="400"/>
              </a:spcAft>
              <a:buClr>
                <a:srgbClr val="DC1928"/>
              </a:buClr>
              <a:buFont typeface="Arial" panose="020B0604020202020204" pitchFamily="34" charset="0"/>
              <a:buChar char="•"/>
            </a:pPr>
            <a:r>
              <a:rPr lang="en-AU" sz="2000" b="0" dirty="0">
                <a:latin typeface="AP Letter Med" panose="02000603000000020004" pitchFamily="2" charset="77"/>
              </a:rPr>
              <a:t>How have you controlled the risks in this area? </a:t>
            </a:r>
          </a:p>
          <a:p>
            <a:pPr marL="342900" indent="-342900" algn="l">
              <a:spcBef>
                <a:spcPts val="400"/>
              </a:spcBef>
              <a:spcAft>
                <a:spcPts val="400"/>
              </a:spcAft>
              <a:buClr>
                <a:srgbClr val="DC1928"/>
              </a:buClr>
              <a:buFont typeface="Arial" panose="020B0604020202020204" pitchFamily="34" charset="0"/>
              <a:buChar char="•"/>
            </a:pPr>
            <a:r>
              <a:rPr lang="en-AU" sz="2000" b="0" dirty="0">
                <a:latin typeface="AP Letter Med" panose="02000603000000020004" pitchFamily="2" charset="77"/>
              </a:rPr>
              <a:t>How do you work together as a team?</a:t>
            </a:r>
          </a:p>
          <a:p>
            <a:pPr marL="342900" indent="-342900" algn="l">
              <a:spcBef>
                <a:spcPts val="400"/>
              </a:spcBef>
              <a:spcAft>
                <a:spcPts val="400"/>
              </a:spcAft>
              <a:buClr>
                <a:srgbClr val="DC1928"/>
              </a:buClr>
              <a:buFont typeface="Arial" panose="020B0604020202020204" pitchFamily="34" charset="0"/>
              <a:buChar char="•"/>
            </a:pPr>
            <a:r>
              <a:rPr lang="en-AU" sz="2000" b="0" dirty="0">
                <a:latin typeface="AP Letter Med" panose="02000603000000020004" pitchFamily="2" charset="77"/>
              </a:rPr>
              <a:t>What do you normally do to help each stay focused?</a:t>
            </a:r>
          </a:p>
        </p:txBody>
      </p:sp>
      <p:sp>
        <p:nvSpPr>
          <p:cNvPr id="3" name="Rectangle 2">
            <a:extLst>
              <a:ext uri="{FF2B5EF4-FFF2-40B4-BE49-F238E27FC236}">
                <a16:creationId xmlns:a16="http://schemas.microsoft.com/office/drawing/2014/main" id="{8FCBF29A-37B2-0747-8600-14F046D09E9A}"/>
              </a:ext>
            </a:extLst>
          </p:cNvPr>
          <p:cNvSpPr/>
          <p:nvPr/>
        </p:nvSpPr>
        <p:spPr>
          <a:xfrm>
            <a:off x="8179082" y="10114073"/>
            <a:ext cx="6689857" cy="1200329"/>
          </a:xfrm>
          <a:prstGeom prst="rect">
            <a:avLst/>
          </a:prstGeom>
        </p:spPr>
        <p:txBody>
          <a:bodyPr wrap="square">
            <a:spAutoFit/>
          </a:bodyPr>
          <a:lstStyle/>
          <a:p>
            <a:pPr algn="l"/>
            <a:r>
              <a:rPr lang="en-AU" sz="1800" b="0" dirty="0">
                <a:solidFill>
                  <a:srgbClr val="FF0000"/>
                </a:solidFill>
                <a:latin typeface="AP Letter" panose="02000603000000020004" pitchFamily="2" charset="77"/>
              </a:rPr>
              <a:t>During your conversations, its good to ask Open questions. Open questions require multiple word, or free-form answers based on the person’s feelings, thoughts or knowledge.  Here are some you can practice:</a:t>
            </a:r>
          </a:p>
        </p:txBody>
      </p:sp>
      <p:sp>
        <p:nvSpPr>
          <p:cNvPr id="39" name="Rectangle 38">
            <a:extLst>
              <a:ext uri="{FF2B5EF4-FFF2-40B4-BE49-F238E27FC236}">
                <a16:creationId xmlns:a16="http://schemas.microsoft.com/office/drawing/2014/main" id="{C5AEAAB3-2FBB-8046-A4DA-9C03E3F6E515}"/>
              </a:ext>
            </a:extLst>
          </p:cNvPr>
          <p:cNvSpPr/>
          <p:nvPr/>
        </p:nvSpPr>
        <p:spPr>
          <a:xfrm>
            <a:off x="1695992" y="7732733"/>
            <a:ext cx="5365723" cy="1107996"/>
          </a:xfrm>
          <a:prstGeom prst="rect">
            <a:avLst/>
          </a:prstGeom>
        </p:spPr>
        <p:txBody>
          <a:bodyPr wrap="square">
            <a:spAutoFit/>
          </a:bodyPr>
          <a:lstStyle/>
          <a:p>
            <a:pPr algn="l">
              <a:spcBef>
                <a:spcPts val="1200"/>
              </a:spcBef>
              <a:spcAft>
                <a:spcPts val="1200"/>
              </a:spcAft>
            </a:pPr>
            <a:r>
              <a:rPr lang="en-AU" sz="2200" b="0" dirty="0">
                <a:solidFill>
                  <a:srgbClr val="FF0000"/>
                </a:solidFill>
                <a:latin typeface="AP Letter Med" panose="02000603000000020004" pitchFamily="2" charset="77"/>
              </a:rPr>
              <a:t>Have a practice of the steps on this page. The details are also in your Safety Walk Go See card.</a:t>
            </a:r>
          </a:p>
        </p:txBody>
      </p:sp>
    </p:spTree>
    <p:extLst>
      <p:ext uri="{BB962C8B-B14F-4D97-AF65-F5344CB8AC3E}">
        <p14:creationId xmlns:p14="http://schemas.microsoft.com/office/powerpoint/2010/main" val="654609489"/>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286127-concrete.jpg">
            <a:extLst>
              <a:ext uri="{FF2B5EF4-FFF2-40B4-BE49-F238E27FC236}">
                <a16:creationId xmlns:a16="http://schemas.microsoft.com/office/drawing/2014/main" id="{E659F80E-F41B-4A18-B1E2-4E296B5F0A2D}"/>
              </a:ext>
            </a:extLst>
          </p:cNvPr>
          <p:cNvPicPr>
            <a:picLocks noChangeAspect="1"/>
          </p:cNvPicPr>
          <p:nvPr/>
        </p:nvPicPr>
        <p:blipFill rotWithShape="1">
          <a:blip r:embed="rId3">
            <a:extLst>
              <a:ext uri="{28A0092B-C50C-407E-A947-70E740481C1C}">
                <a14:useLocalDpi xmlns:a14="http://schemas.microsoft.com/office/drawing/2010/main" val="0"/>
              </a:ext>
            </a:extLst>
          </a:blip>
          <a:srcRect r="51856"/>
          <a:stretch/>
        </p:blipFill>
        <p:spPr>
          <a:xfrm>
            <a:off x="-28787" y="189105"/>
            <a:ext cx="6533023" cy="13824532"/>
          </a:xfrm>
          <a:prstGeom prst="rect">
            <a:avLst/>
          </a:prstGeom>
          <a:ln w="12700">
            <a:miter lim="400000"/>
          </a:ln>
        </p:spPr>
      </p:pic>
      <p:pic>
        <p:nvPicPr>
          <p:cNvPr id="21" name="Picture 20">
            <a:extLst>
              <a:ext uri="{FF2B5EF4-FFF2-40B4-BE49-F238E27FC236}">
                <a16:creationId xmlns:a16="http://schemas.microsoft.com/office/drawing/2014/main" id="{963B4FEF-DB14-436F-B779-E0A0AC7041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25" name="Rectangle">
            <a:extLst>
              <a:ext uri="{FF2B5EF4-FFF2-40B4-BE49-F238E27FC236}">
                <a16:creationId xmlns:a16="http://schemas.microsoft.com/office/drawing/2014/main" id="{A19C00EA-5DC1-48AF-BF98-E8F90EC6AC64}"/>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45" name="Rectangle">
            <a:extLst>
              <a:ext uri="{FF2B5EF4-FFF2-40B4-BE49-F238E27FC236}">
                <a16:creationId xmlns:a16="http://schemas.microsoft.com/office/drawing/2014/main" id="{E6DCFA96-4A74-4C54-8C9B-526F1630D5DE}"/>
              </a:ext>
            </a:extLst>
          </p:cNvPr>
          <p:cNvSpPr/>
          <p:nvPr/>
        </p:nvSpPr>
        <p:spPr>
          <a:xfrm flipH="1">
            <a:off x="-27575" y="1127722"/>
            <a:ext cx="6553510" cy="8858567"/>
          </a:xfrm>
          <a:prstGeom prst="rect">
            <a:avLst/>
          </a:prstGeom>
          <a:solidFill>
            <a:schemeClr val="tx2">
              <a:lumMod val="50000"/>
              <a:alpha val="95482"/>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Helvetica Neue Medium"/>
              <a:ea typeface="+mn-ea"/>
              <a:cs typeface="+mn-cs"/>
              <a:sym typeface="Helvetica Neue Medium"/>
            </a:endParaRPr>
          </a:p>
        </p:txBody>
      </p:sp>
      <p:sp>
        <p:nvSpPr>
          <p:cNvPr id="46" name="Triangle">
            <a:extLst>
              <a:ext uri="{FF2B5EF4-FFF2-40B4-BE49-F238E27FC236}">
                <a16:creationId xmlns:a16="http://schemas.microsoft.com/office/drawing/2014/main" id="{956CE9A3-3A73-4E75-9627-8F3FD5DBAF1E}"/>
              </a:ext>
            </a:extLst>
          </p:cNvPr>
          <p:cNvSpPr/>
          <p:nvPr/>
        </p:nvSpPr>
        <p:spPr>
          <a:xfrm rot="16200000" flipH="1">
            <a:off x="5219597" y="10094313"/>
            <a:ext cx="1410192" cy="11941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313132">
              <a:alpha val="95482"/>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a:solidFill>
                <a:srgbClr val="FFFFFF"/>
              </a:solidFill>
              <a:latin typeface="Helvetica Neue Medium"/>
              <a:ea typeface="+mn-ea"/>
              <a:cs typeface="+mn-cs"/>
              <a:sym typeface="Helvetica Neue Medium"/>
            </a:endParaRPr>
          </a:p>
        </p:txBody>
      </p:sp>
      <p:sp>
        <p:nvSpPr>
          <p:cNvPr id="4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B30E9A66-BD05-4D2F-8A6E-9EFA5E977F26}"/>
              </a:ext>
            </a:extLst>
          </p:cNvPr>
          <p:cNvSpPr txBox="1"/>
          <p:nvPr/>
        </p:nvSpPr>
        <p:spPr>
          <a:xfrm>
            <a:off x="392703" y="1235970"/>
            <a:ext cx="5737485" cy="233567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spcBef>
                <a:spcPts val="5400"/>
              </a:spcBef>
            </a:pPr>
            <a:r>
              <a:rPr lang="en-AU" sz="4400" dirty="0">
                <a:solidFill>
                  <a:srgbClr val="FF0000"/>
                </a:solidFill>
                <a:latin typeface="AP Letter Med" panose="02000603000000020004" pitchFamily="2" charset="0"/>
              </a:rPr>
              <a:t>An introduction into conducting a Safety Walk?</a:t>
            </a:r>
          </a:p>
        </p:txBody>
      </p:sp>
      <p:sp>
        <p:nvSpPr>
          <p:cNvPr id="50" name="Rectangle 49">
            <a:extLst>
              <a:ext uri="{FF2B5EF4-FFF2-40B4-BE49-F238E27FC236}">
                <a16:creationId xmlns:a16="http://schemas.microsoft.com/office/drawing/2014/main" id="{56DC4B27-FCB0-4AFD-889D-F95324B4913C}"/>
              </a:ext>
            </a:extLst>
          </p:cNvPr>
          <p:cNvSpPr/>
          <p:nvPr/>
        </p:nvSpPr>
        <p:spPr>
          <a:xfrm>
            <a:off x="333069" y="3896553"/>
            <a:ext cx="5886065" cy="1037463"/>
          </a:xfrm>
          <a:prstGeom prst="rect">
            <a:avLst/>
          </a:prstGeom>
        </p:spPr>
        <p:txBody>
          <a:bodyPr wrap="square">
            <a:spAutoFit/>
          </a:bodyPr>
          <a:lstStyle/>
          <a:p>
            <a:pPr algn="l">
              <a:lnSpc>
                <a:spcPct val="150000"/>
              </a:lnSpc>
              <a:spcAft>
                <a:spcPts val="1800"/>
              </a:spcAft>
            </a:pPr>
            <a:r>
              <a:rPr lang="en-AU" sz="2200" b="0" dirty="0">
                <a:solidFill>
                  <a:schemeClr val="bg1"/>
                </a:solidFill>
                <a:latin typeface="AP Letter Med" panose="02000603000000020004" pitchFamily="2" charset="0"/>
              </a:rPr>
              <a:t>Safety Walks help identify potential hazards and risks within our workplaces. </a:t>
            </a:r>
          </a:p>
        </p:txBody>
      </p:sp>
      <p:pic>
        <p:nvPicPr>
          <p:cNvPr id="52" name="Picture 51">
            <a:extLst>
              <a:ext uri="{FF2B5EF4-FFF2-40B4-BE49-F238E27FC236}">
                <a16:creationId xmlns:a16="http://schemas.microsoft.com/office/drawing/2014/main" id="{F7E714D5-7CDD-4F53-90FE-352964B50B1E}"/>
              </a:ext>
            </a:extLst>
          </p:cNvPr>
          <p:cNvPicPr>
            <a:picLocks noChangeAspect="1"/>
          </p:cNvPicPr>
          <p:nvPr/>
        </p:nvPicPr>
        <p:blipFill>
          <a:blip r:embed="rId5"/>
          <a:stretch>
            <a:fillRect/>
          </a:stretch>
        </p:blipFill>
        <p:spPr>
          <a:xfrm>
            <a:off x="7066444" y="2567420"/>
            <a:ext cx="5125556" cy="7906340"/>
          </a:xfrm>
          <a:prstGeom prst="rect">
            <a:avLst/>
          </a:prstGeom>
        </p:spPr>
      </p:pic>
      <p:pic>
        <p:nvPicPr>
          <p:cNvPr id="2" name="Picture 1">
            <a:extLst>
              <a:ext uri="{FF2B5EF4-FFF2-40B4-BE49-F238E27FC236}">
                <a16:creationId xmlns:a16="http://schemas.microsoft.com/office/drawing/2014/main" id="{B0C599DE-70EE-4586-A29A-983361C6FF37}"/>
              </a:ext>
            </a:extLst>
          </p:cNvPr>
          <p:cNvPicPr>
            <a:picLocks noChangeAspect="1"/>
          </p:cNvPicPr>
          <p:nvPr/>
        </p:nvPicPr>
        <p:blipFill>
          <a:blip r:embed="rId6"/>
          <a:stretch>
            <a:fillRect/>
          </a:stretch>
        </p:blipFill>
        <p:spPr>
          <a:xfrm>
            <a:off x="12960178" y="2567420"/>
            <a:ext cx="10165294" cy="7906340"/>
          </a:xfrm>
          <a:prstGeom prst="rect">
            <a:avLst/>
          </a:prstGeom>
        </p:spPr>
      </p:pic>
      <p:sp>
        <p:nvSpPr>
          <p:cNvPr id="7" name="Arrow: Pentagon 6">
            <a:extLst>
              <a:ext uri="{FF2B5EF4-FFF2-40B4-BE49-F238E27FC236}">
                <a16:creationId xmlns:a16="http://schemas.microsoft.com/office/drawing/2014/main" id="{34928D25-B45F-4099-9124-EFE1F9247686}"/>
              </a:ext>
            </a:extLst>
          </p:cNvPr>
          <p:cNvSpPr/>
          <p:nvPr/>
        </p:nvSpPr>
        <p:spPr>
          <a:xfrm>
            <a:off x="7066444" y="1127723"/>
            <a:ext cx="5125556" cy="1090116"/>
          </a:xfrm>
          <a:prstGeom prst="homePlate">
            <a:avLst/>
          </a:prstGeom>
          <a:solidFill>
            <a:schemeClr val="tx2">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4" name="Arrow: Pentagon 53">
            <a:extLst>
              <a:ext uri="{FF2B5EF4-FFF2-40B4-BE49-F238E27FC236}">
                <a16:creationId xmlns:a16="http://schemas.microsoft.com/office/drawing/2014/main" id="{341685DA-CFED-4570-8AA8-8F6B998D24EA}"/>
              </a:ext>
            </a:extLst>
          </p:cNvPr>
          <p:cNvSpPr/>
          <p:nvPr/>
        </p:nvSpPr>
        <p:spPr>
          <a:xfrm>
            <a:off x="13039310" y="1146916"/>
            <a:ext cx="10086162" cy="1090116"/>
          </a:xfrm>
          <a:prstGeom prst="homePlate">
            <a:avLst/>
          </a:prstGeom>
          <a:solidFill>
            <a:schemeClr val="tx2">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55"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10B98A54-A90E-4C92-9A09-12341CDECA23}"/>
              </a:ext>
            </a:extLst>
          </p:cNvPr>
          <p:cNvSpPr txBox="1"/>
          <p:nvPr/>
        </p:nvSpPr>
        <p:spPr>
          <a:xfrm>
            <a:off x="7381338" y="1127723"/>
            <a:ext cx="5125556" cy="109011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spcBef>
                <a:spcPts val="5400"/>
              </a:spcBef>
            </a:pPr>
            <a:r>
              <a:rPr lang="en-AU" sz="4400" dirty="0">
                <a:solidFill>
                  <a:schemeClr val="bg1"/>
                </a:solidFill>
                <a:latin typeface="AP Letter Med" panose="02000603000000020004" pitchFamily="2" charset="0"/>
              </a:rPr>
              <a:t>STEP 1</a:t>
            </a:r>
          </a:p>
        </p:txBody>
      </p:sp>
      <p:sp>
        <p:nvSpPr>
          <p:cNvPr id="56"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6BE64A73-1FE6-45FF-BEDA-5C8AC635D78F}"/>
              </a:ext>
            </a:extLst>
          </p:cNvPr>
          <p:cNvSpPr txBox="1"/>
          <p:nvPr/>
        </p:nvSpPr>
        <p:spPr>
          <a:xfrm>
            <a:off x="13354204" y="1127722"/>
            <a:ext cx="5125556" cy="109011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spcBef>
                <a:spcPts val="5400"/>
              </a:spcBef>
            </a:pPr>
            <a:r>
              <a:rPr lang="en-AU" sz="4400" dirty="0">
                <a:solidFill>
                  <a:schemeClr val="bg1"/>
                </a:solidFill>
                <a:latin typeface="AP Letter Med" panose="02000603000000020004" pitchFamily="2" charset="0"/>
              </a:rPr>
              <a:t>STEP 2</a:t>
            </a:r>
          </a:p>
        </p:txBody>
      </p:sp>
      <p:sp>
        <p:nvSpPr>
          <p:cNvPr id="57" name="Rectangle 56">
            <a:extLst>
              <a:ext uri="{FF2B5EF4-FFF2-40B4-BE49-F238E27FC236}">
                <a16:creationId xmlns:a16="http://schemas.microsoft.com/office/drawing/2014/main" id="{3C4FFF00-6FC2-4F71-B7A5-3072DBEFD065}"/>
              </a:ext>
            </a:extLst>
          </p:cNvPr>
          <p:cNvSpPr/>
          <p:nvPr/>
        </p:nvSpPr>
        <p:spPr>
          <a:xfrm>
            <a:off x="333069" y="8135804"/>
            <a:ext cx="6027974" cy="1037463"/>
          </a:xfrm>
          <a:prstGeom prst="rect">
            <a:avLst/>
          </a:prstGeom>
        </p:spPr>
        <p:txBody>
          <a:bodyPr wrap="square">
            <a:spAutoFit/>
          </a:bodyPr>
          <a:lstStyle/>
          <a:p>
            <a:pPr marR="696595" algn="just">
              <a:lnSpc>
                <a:spcPct val="150000"/>
              </a:lnSpc>
              <a:spcAft>
                <a:spcPts val="1000"/>
              </a:spcAft>
            </a:pPr>
            <a:r>
              <a:rPr lang="en-US" sz="2200" b="0" dirty="0">
                <a:solidFill>
                  <a:schemeClr val="bg1"/>
                </a:solidFill>
                <a:latin typeface="AP Letter Med" panose="02000603000000020004" pitchFamily="2" charset="0"/>
                <a:ea typeface="Dotum" panose="020B0600000101010101" pitchFamily="34" charset="-127"/>
                <a:cs typeface="Arial" panose="020B0604020202020204" pitchFamily="34" charset="0"/>
              </a:rPr>
              <a:t>Read through the steps on the right on how to complete a Safety Walk</a:t>
            </a:r>
            <a:endParaRPr lang="en-AU" sz="2200" b="0" dirty="0">
              <a:solidFill>
                <a:schemeClr val="bg1"/>
              </a:solidFill>
              <a:latin typeface="AP Letter Med" panose="02000603000000020004" pitchFamily="2" charset="0"/>
              <a:ea typeface="Dotum" panose="020B0600000101010101" pitchFamily="34" charset="-127"/>
              <a:cs typeface="Arial" panose="020B0604020202020204" pitchFamily="34" charset="0"/>
            </a:endParaRPr>
          </a:p>
        </p:txBody>
      </p:sp>
      <p:sp>
        <p:nvSpPr>
          <p:cNvPr id="9" name="Rectangle 8">
            <a:extLst>
              <a:ext uri="{FF2B5EF4-FFF2-40B4-BE49-F238E27FC236}">
                <a16:creationId xmlns:a16="http://schemas.microsoft.com/office/drawing/2014/main" id="{2B4896D9-585D-4F1E-AFB7-6E5D23AE4295}"/>
              </a:ext>
            </a:extLst>
          </p:cNvPr>
          <p:cNvSpPr/>
          <p:nvPr/>
        </p:nvSpPr>
        <p:spPr>
          <a:xfrm>
            <a:off x="333069" y="5283597"/>
            <a:ext cx="5886065" cy="2560957"/>
          </a:xfrm>
          <a:prstGeom prst="rect">
            <a:avLst/>
          </a:prstGeom>
        </p:spPr>
        <p:txBody>
          <a:bodyPr wrap="square">
            <a:spAutoFit/>
          </a:bodyPr>
          <a:lstStyle/>
          <a:p>
            <a:pPr algn="l">
              <a:lnSpc>
                <a:spcPct val="150000"/>
              </a:lnSpc>
              <a:spcAft>
                <a:spcPts val="1800"/>
              </a:spcAft>
            </a:pPr>
            <a:r>
              <a:rPr lang="en-US" sz="2200" b="0" dirty="0">
                <a:solidFill>
                  <a:schemeClr val="bg1"/>
                </a:solidFill>
                <a:latin typeface="AP Letter Med" panose="02000603000000020004" pitchFamily="2" charset="0"/>
                <a:ea typeface="Dotum" panose="020B0600000101010101" pitchFamily="34" charset="-127"/>
                <a:cs typeface="Arial" panose="020B0604020202020204" pitchFamily="34" charset="0"/>
              </a:rPr>
              <a:t>To help with completing a Safety Walk we have developed some visual reference cards. The cards focus on critical risks and were developed through an evidence-based process.</a:t>
            </a:r>
            <a:endParaRPr lang="en-AU" sz="2200" b="0" dirty="0">
              <a:solidFill>
                <a:schemeClr val="bg1"/>
              </a:solidFill>
              <a:latin typeface="AP Letter Med" panose="02000603000000020004" pitchFamily="2" charset="0"/>
              <a:ea typeface="Dotum" panose="020B0600000101010101" pitchFamily="34" charset="-127"/>
              <a:cs typeface="Arial" panose="020B0604020202020204" pitchFamily="34" charset="0"/>
            </a:endParaRPr>
          </a:p>
        </p:txBody>
      </p:sp>
    </p:spTree>
    <p:extLst>
      <p:ext uri="{BB962C8B-B14F-4D97-AF65-F5344CB8AC3E}">
        <p14:creationId xmlns:p14="http://schemas.microsoft.com/office/powerpoint/2010/main" val="3956649734"/>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286127-concrete.jpg">
            <a:extLst>
              <a:ext uri="{FF2B5EF4-FFF2-40B4-BE49-F238E27FC236}">
                <a16:creationId xmlns:a16="http://schemas.microsoft.com/office/drawing/2014/main" id="{E659F80E-F41B-4A18-B1E2-4E296B5F0A2D}"/>
              </a:ext>
            </a:extLst>
          </p:cNvPr>
          <p:cNvPicPr>
            <a:picLocks noChangeAspect="1"/>
          </p:cNvPicPr>
          <p:nvPr/>
        </p:nvPicPr>
        <p:blipFill rotWithShape="1">
          <a:blip r:embed="rId3">
            <a:extLst>
              <a:ext uri="{28A0092B-C50C-407E-A947-70E740481C1C}">
                <a14:useLocalDpi xmlns:a14="http://schemas.microsoft.com/office/drawing/2010/main" val="0"/>
              </a:ext>
            </a:extLst>
          </a:blip>
          <a:srcRect r="51856"/>
          <a:stretch/>
        </p:blipFill>
        <p:spPr>
          <a:xfrm>
            <a:off x="14312348" y="-108532"/>
            <a:ext cx="10096491" cy="13824532"/>
          </a:xfrm>
          <a:prstGeom prst="rect">
            <a:avLst/>
          </a:prstGeom>
          <a:ln w="12700">
            <a:miter lim="400000"/>
          </a:ln>
        </p:spPr>
      </p:pic>
      <p:pic>
        <p:nvPicPr>
          <p:cNvPr id="21" name="Picture 20">
            <a:extLst>
              <a:ext uri="{FF2B5EF4-FFF2-40B4-BE49-F238E27FC236}">
                <a16:creationId xmlns:a16="http://schemas.microsoft.com/office/drawing/2014/main" id="{963B4FEF-DB14-436F-B779-E0A0AC7041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25" name="Rectangle">
            <a:extLst>
              <a:ext uri="{FF2B5EF4-FFF2-40B4-BE49-F238E27FC236}">
                <a16:creationId xmlns:a16="http://schemas.microsoft.com/office/drawing/2014/main" id="{A19C00EA-5DC1-48AF-BF98-E8F90EC6AC64}"/>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1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53412F8E-93DB-4498-B154-44534360DAFD}"/>
              </a:ext>
            </a:extLst>
          </p:cNvPr>
          <p:cNvSpPr txBox="1"/>
          <p:nvPr/>
        </p:nvSpPr>
        <p:spPr>
          <a:xfrm>
            <a:off x="625979" y="840932"/>
            <a:ext cx="12113322" cy="12083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spcBef>
                <a:spcPts val="5400"/>
              </a:spcBef>
            </a:pPr>
            <a:r>
              <a:rPr lang="en-AU" sz="6000" dirty="0">
                <a:solidFill>
                  <a:srgbClr val="C00000"/>
                </a:solidFill>
                <a:latin typeface="AP Letter Med" panose="02000603000000020004" pitchFamily="2" charset="0"/>
              </a:rPr>
              <a:t>Safety Walk Options</a:t>
            </a:r>
          </a:p>
        </p:txBody>
      </p:sp>
      <p:pic>
        <p:nvPicPr>
          <p:cNvPr id="7" name="Picture 6">
            <a:extLst>
              <a:ext uri="{FF2B5EF4-FFF2-40B4-BE49-F238E27FC236}">
                <a16:creationId xmlns:a16="http://schemas.microsoft.com/office/drawing/2014/main" id="{9353B5D4-0879-429C-8D7F-E259ACBC1AD7}"/>
              </a:ext>
            </a:extLst>
          </p:cNvPr>
          <p:cNvPicPr>
            <a:picLocks noChangeAspect="1"/>
          </p:cNvPicPr>
          <p:nvPr/>
        </p:nvPicPr>
        <p:blipFill>
          <a:blip r:embed="rId5"/>
          <a:stretch>
            <a:fillRect/>
          </a:stretch>
        </p:blipFill>
        <p:spPr>
          <a:xfrm>
            <a:off x="625980" y="4924011"/>
            <a:ext cx="3605564" cy="5534439"/>
          </a:xfrm>
          <a:prstGeom prst="rect">
            <a:avLst/>
          </a:prstGeom>
        </p:spPr>
      </p:pic>
      <p:pic>
        <p:nvPicPr>
          <p:cNvPr id="8" name="Picture 7">
            <a:extLst>
              <a:ext uri="{FF2B5EF4-FFF2-40B4-BE49-F238E27FC236}">
                <a16:creationId xmlns:a16="http://schemas.microsoft.com/office/drawing/2014/main" id="{26481B72-9230-40F2-9D30-E6DBEEC380CD}"/>
              </a:ext>
            </a:extLst>
          </p:cNvPr>
          <p:cNvPicPr>
            <a:picLocks noChangeAspect="1"/>
          </p:cNvPicPr>
          <p:nvPr/>
        </p:nvPicPr>
        <p:blipFill>
          <a:blip r:embed="rId6"/>
          <a:stretch>
            <a:fillRect/>
          </a:stretch>
        </p:blipFill>
        <p:spPr>
          <a:xfrm>
            <a:off x="12278146" y="4924321"/>
            <a:ext cx="3598749" cy="5541255"/>
          </a:xfrm>
          <a:prstGeom prst="rect">
            <a:avLst/>
          </a:prstGeom>
        </p:spPr>
      </p:pic>
      <p:pic>
        <p:nvPicPr>
          <p:cNvPr id="22" name="Picture 21">
            <a:extLst>
              <a:ext uri="{FF2B5EF4-FFF2-40B4-BE49-F238E27FC236}">
                <a16:creationId xmlns:a16="http://schemas.microsoft.com/office/drawing/2014/main" id="{B3BE251F-C562-4DA2-95DB-022C964A2CFE}"/>
              </a:ext>
            </a:extLst>
          </p:cNvPr>
          <p:cNvPicPr>
            <a:picLocks noChangeAspect="1"/>
          </p:cNvPicPr>
          <p:nvPr/>
        </p:nvPicPr>
        <p:blipFill>
          <a:blip r:embed="rId7"/>
          <a:stretch>
            <a:fillRect/>
          </a:stretch>
        </p:blipFill>
        <p:spPr>
          <a:xfrm>
            <a:off x="8589251" y="4914797"/>
            <a:ext cx="3612380" cy="5554886"/>
          </a:xfrm>
          <a:prstGeom prst="rect">
            <a:avLst/>
          </a:prstGeom>
        </p:spPr>
      </p:pic>
      <p:pic>
        <p:nvPicPr>
          <p:cNvPr id="23" name="Picture 22">
            <a:extLst>
              <a:ext uri="{FF2B5EF4-FFF2-40B4-BE49-F238E27FC236}">
                <a16:creationId xmlns:a16="http://schemas.microsoft.com/office/drawing/2014/main" id="{CBA7A707-B658-4082-A00E-D38E6F60D0E3}"/>
              </a:ext>
            </a:extLst>
          </p:cNvPr>
          <p:cNvPicPr>
            <a:picLocks noChangeAspect="1"/>
          </p:cNvPicPr>
          <p:nvPr/>
        </p:nvPicPr>
        <p:blipFill>
          <a:blip r:embed="rId8"/>
          <a:stretch>
            <a:fillRect/>
          </a:stretch>
        </p:blipFill>
        <p:spPr>
          <a:xfrm>
            <a:off x="20247813" y="4924321"/>
            <a:ext cx="3612380" cy="5548070"/>
          </a:xfrm>
          <a:prstGeom prst="rect">
            <a:avLst/>
          </a:prstGeom>
        </p:spPr>
      </p:pic>
      <p:pic>
        <p:nvPicPr>
          <p:cNvPr id="24" name="Picture 23">
            <a:extLst>
              <a:ext uri="{FF2B5EF4-FFF2-40B4-BE49-F238E27FC236}">
                <a16:creationId xmlns:a16="http://schemas.microsoft.com/office/drawing/2014/main" id="{B35724E9-6DE3-4521-924B-42228EEDB039}"/>
              </a:ext>
            </a:extLst>
          </p:cNvPr>
          <p:cNvPicPr>
            <a:picLocks noChangeAspect="1"/>
          </p:cNvPicPr>
          <p:nvPr/>
        </p:nvPicPr>
        <p:blipFill>
          <a:blip r:embed="rId9"/>
          <a:stretch>
            <a:fillRect/>
          </a:stretch>
        </p:blipFill>
        <p:spPr>
          <a:xfrm>
            <a:off x="16591366" y="4929083"/>
            <a:ext cx="3598749" cy="5541255"/>
          </a:xfrm>
          <a:prstGeom prst="rect">
            <a:avLst/>
          </a:prstGeom>
        </p:spPr>
      </p:pic>
      <p:pic>
        <p:nvPicPr>
          <p:cNvPr id="27" name="Picture 26">
            <a:extLst>
              <a:ext uri="{FF2B5EF4-FFF2-40B4-BE49-F238E27FC236}">
                <a16:creationId xmlns:a16="http://schemas.microsoft.com/office/drawing/2014/main" id="{D5498053-E96E-4C18-B719-21695CB2F018}"/>
              </a:ext>
            </a:extLst>
          </p:cNvPr>
          <p:cNvPicPr>
            <a:picLocks noChangeAspect="1"/>
          </p:cNvPicPr>
          <p:nvPr/>
        </p:nvPicPr>
        <p:blipFill>
          <a:blip r:embed="rId10"/>
          <a:stretch>
            <a:fillRect/>
          </a:stretch>
        </p:blipFill>
        <p:spPr>
          <a:xfrm>
            <a:off x="4274074" y="4909724"/>
            <a:ext cx="3619196" cy="5554886"/>
          </a:xfrm>
          <a:prstGeom prst="rect">
            <a:avLst/>
          </a:prstGeom>
        </p:spPr>
      </p:pic>
      <p:sp>
        <p:nvSpPr>
          <p:cNvPr id="29" name="Arrow: Pentagon 28">
            <a:extLst>
              <a:ext uri="{FF2B5EF4-FFF2-40B4-BE49-F238E27FC236}">
                <a16:creationId xmlns:a16="http://schemas.microsoft.com/office/drawing/2014/main" id="{F6B0D71F-C186-4860-82E1-135E33C550A3}"/>
              </a:ext>
            </a:extLst>
          </p:cNvPr>
          <p:cNvSpPr/>
          <p:nvPr/>
        </p:nvSpPr>
        <p:spPr>
          <a:xfrm>
            <a:off x="625979" y="2653363"/>
            <a:ext cx="23234213" cy="1090116"/>
          </a:xfrm>
          <a:prstGeom prst="homePlate">
            <a:avLst/>
          </a:prstGeom>
          <a:solidFill>
            <a:schemeClr val="tx2">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D09BBF6A-4492-4952-AA3E-351DF48621CA}"/>
              </a:ext>
            </a:extLst>
          </p:cNvPr>
          <p:cNvSpPr txBox="1"/>
          <p:nvPr/>
        </p:nvSpPr>
        <p:spPr>
          <a:xfrm>
            <a:off x="958116" y="2616437"/>
            <a:ext cx="5125556" cy="109011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spcBef>
                <a:spcPts val="5400"/>
              </a:spcBef>
            </a:pPr>
            <a:r>
              <a:rPr lang="en-AU" sz="4400" dirty="0">
                <a:solidFill>
                  <a:schemeClr val="bg1"/>
                </a:solidFill>
                <a:latin typeface="AP Letter Med" panose="02000603000000020004" pitchFamily="2" charset="0"/>
              </a:rPr>
              <a:t>STEP 3</a:t>
            </a:r>
          </a:p>
        </p:txBody>
      </p:sp>
      <p:sp>
        <p:nvSpPr>
          <p:cNvPr id="31" name="Rectangle 30">
            <a:extLst>
              <a:ext uri="{FF2B5EF4-FFF2-40B4-BE49-F238E27FC236}">
                <a16:creationId xmlns:a16="http://schemas.microsoft.com/office/drawing/2014/main" id="{32AA3A02-D2B3-4408-8FCD-45A60186493D}"/>
              </a:ext>
            </a:extLst>
          </p:cNvPr>
          <p:cNvSpPr/>
          <p:nvPr/>
        </p:nvSpPr>
        <p:spPr>
          <a:xfrm>
            <a:off x="3414963" y="3000107"/>
            <a:ext cx="20010921" cy="430887"/>
          </a:xfrm>
          <a:prstGeom prst="rect">
            <a:avLst/>
          </a:prstGeom>
        </p:spPr>
        <p:txBody>
          <a:bodyPr wrap="square">
            <a:spAutoFit/>
          </a:bodyPr>
          <a:lstStyle/>
          <a:p>
            <a:pPr algn="l">
              <a:spcAft>
                <a:spcPts val="1800"/>
              </a:spcAft>
            </a:pPr>
            <a:r>
              <a:rPr lang="en-AU" sz="2200" b="0" dirty="0">
                <a:solidFill>
                  <a:schemeClr val="bg1"/>
                </a:solidFill>
                <a:latin typeface="AP Letter Med" panose="02000603000000020004" pitchFamily="2" charset="0"/>
              </a:rPr>
              <a:t>Each of the Safety Walks have a double sided card with key focus areas. Work through each of the items when you conduct your walk</a:t>
            </a:r>
          </a:p>
        </p:txBody>
      </p:sp>
    </p:spTree>
    <p:extLst>
      <p:ext uri="{BB962C8B-B14F-4D97-AF65-F5344CB8AC3E}">
        <p14:creationId xmlns:p14="http://schemas.microsoft.com/office/powerpoint/2010/main" val="222746738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a:extLst>
              <a:ext uri="{FF2B5EF4-FFF2-40B4-BE49-F238E27FC236}">
                <a16:creationId xmlns:a16="http://schemas.microsoft.com/office/drawing/2014/main" id="{A7195257-E48A-DF4D-840D-DD8AC136E5FF}"/>
              </a:ext>
            </a:extLst>
          </p:cNvPr>
          <p:cNvSpPr/>
          <p:nvPr/>
        </p:nvSpPr>
        <p:spPr>
          <a:xfrm>
            <a:off x="1280159" y="10504379"/>
            <a:ext cx="7228403" cy="1015846"/>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pic>
        <p:nvPicPr>
          <p:cNvPr id="28" name="286127-concrete.jpg">
            <a:extLst>
              <a:ext uri="{FF2B5EF4-FFF2-40B4-BE49-F238E27FC236}">
                <a16:creationId xmlns:a16="http://schemas.microsoft.com/office/drawing/2014/main" id="{E659F80E-F41B-4A18-B1E2-4E296B5F0A2D}"/>
              </a:ext>
            </a:extLst>
          </p:cNvPr>
          <p:cNvPicPr>
            <a:picLocks noChangeAspect="1"/>
          </p:cNvPicPr>
          <p:nvPr/>
        </p:nvPicPr>
        <p:blipFill rotWithShape="1">
          <a:blip r:embed="rId3">
            <a:extLst>
              <a:ext uri="{28A0092B-C50C-407E-A947-70E740481C1C}">
                <a14:useLocalDpi xmlns:a14="http://schemas.microsoft.com/office/drawing/2010/main" val="0"/>
              </a:ext>
            </a:extLst>
          </a:blip>
          <a:srcRect r="51856"/>
          <a:stretch/>
        </p:blipFill>
        <p:spPr>
          <a:xfrm>
            <a:off x="10504966" y="378210"/>
            <a:ext cx="13879033" cy="13824532"/>
          </a:xfrm>
          <a:prstGeom prst="rect">
            <a:avLst/>
          </a:prstGeom>
          <a:ln w="12700">
            <a:miter lim="400000"/>
          </a:ln>
        </p:spPr>
      </p:pic>
      <p:pic>
        <p:nvPicPr>
          <p:cNvPr id="21" name="Picture 20">
            <a:extLst>
              <a:ext uri="{FF2B5EF4-FFF2-40B4-BE49-F238E27FC236}">
                <a16:creationId xmlns:a16="http://schemas.microsoft.com/office/drawing/2014/main" id="{963B4FEF-DB14-436F-B779-E0A0AC7041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25" name="Rectangle">
            <a:extLst>
              <a:ext uri="{FF2B5EF4-FFF2-40B4-BE49-F238E27FC236}">
                <a16:creationId xmlns:a16="http://schemas.microsoft.com/office/drawing/2014/main" id="{A19C00EA-5DC1-48AF-BF98-E8F90EC6AC64}"/>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1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53412F8E-93DB-4498-B154-44534360DAFD}"/>
              </a:ext>
            </a:extLst>
          </p:cNvPr>
          <p:cNvSpPr txBox="1"/>
          <p:nvPr/>
        </p:nvSpPr>
        <p:spPr>
          <a:xfrm>
            <a:off x="648264" y="2195776"/>
            <a:ext cx="11343154" cy="12083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spcBef>
                <a:spcPts val="5400"/>
              </a:spcBef>
            </a:pPr>
            <a:r>
              <a:rPr lang="en-AU" sz="5500" dirty="0">
                <a:solidFill>
                  <a:srgbClr val="C00000"/>
                </a:solidFill>
                <a:latin typeface="AP Letter Med" panose="02000603000000020004" pitchFamily="2" charset="0"/>
              </a:rPr>
              <a:t>Documenting your activity</a:t>
            </a:r>
          </a:p>
        </p:txBody>
      </p:sp>
      <p:sp>
        <p:nvSpPr>
          <p:cNvPr id="16" name="Rectangle 15">
            <a:extLst>
              <a:ext uri="{FF2B5EF4-FFF2-40B4-BE49-F238E27FC236}">
                <a16:creationId xmlns:a16="http://schemas.microsoft.com/office/drawing/2014/main" id="{91CE1A9F-DE2E-4261-AD6D-F55EEA374CB5}"/>
              </a:ext>
            </a:extLst>
          </p:cNvPr>
          <p:cNvSpPr/>
          <p:nvPr/>
        </p:nvSpPr>
        <p:spPr>
          <a:xfrm>
            <a:off x="577271" y="3434036"/>
            <a:ext cx="8654306" cy="1615827"/>
          </a:xfrm>
          <a:prstGeom prst="rect">
            <a:avLst/>
          </a:prstGeom>
        </p:spPr>
        <p:txBody>
          <a:bodyPr wrap="square">
            <a:spAutoFit/>
          </a:bodyPr>
          <a:lstStyle/>
          <a:p>
            <a:pPr algn="l">
              <a:lnSpc>
                <a:spcPct val="150000"/>
              </a:lnSpc>
              <a:spcAft>
                <a:spcPts val="1800"/>
              </a:spcAft>
            </a:pPr>
            <a:r>
              <a:rPr lang="en-AU" sz="2200" b="0" dirty="0">
                <a:latin typeface="AP Letter Med" panose="02000603000000020004" pitchFamily="2" charset="0"/>
              </a:rPr>
              <a:t>As we identify hazards and risks, it is important to document this and capture the improvement actions. At Post we use the PSI process through the OneSafe Framework.</a:t>
            </a:r>
            <a:endParaRPr lang="en-AU" sz="2200" b="0" dirty="0">
              <a:solidFill>
                <a:schemeClr val="tx1"/>
              </a:solidFill>
              <a:latin typeface="AP Letter Med" panose="02000603000000020004" pitchFamily="2"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668B16C1-525C-4AB3-97A7-08231593F6B1}"/>
              </a:ext>
            </a:extLst>
          </p:cNvPr>
          <p:cNvSpPr/>
          <p:nvPr/>
        </p:nvSpPr>
        <p:spPr>
          <a:xfrm>
            <a:off x="1335449" y="9531089"/>
            <a:ext cx="7002870" cy="769441"/>
          </a:xfrm>
          <a:prstGeom prst="rect">
            <a:avLst/>
          </a:prstGeom>
        </p:spPr>
        <p:txBody>
          <a:bodyPr wrap="square">
            <a:spAutoFit/>
          </a:bodyPr>
          <a:lstStyle/>
          <a:p>
            <a:pPr algn="l">
              <a:spcAft>
                <a:spcPts val="1800"/>
              </a:spcAft>
            </a:pPr>
            <a:r>
              <a:rPr lang="en-AU" sz="2200" b="0" dirty="0">
                <a:latin typeface="AP Letter Med" panose="02000603000000020004" pitchFamily="2" charset="0"/>
              </a:rPr>
              <a:t>If it is your first time completing a PSI, your Safety Partner can assist you. </a:t>
            </a:r>
            <a:endParaRPr lang="en-AU" sz="2200" b="0" dirty="0">
              <a:solidFill>
                <a:schemeClr val="tx1"/>
              </a:solidFill>
              <a:latin typeface="AP Letter Med" panose="02000603000000020004" pitchFamily="2"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EC44A5B0-7379-41C7-9F9B-49435826897E}"/>
              </a:ext>
            </a:extLst>
          </p:cNvPr>
          <p:cNvSpPr/>
          <p:nvPr/>
        </p:nvSpPr>
        <p:spPr>
          <a:xfrm>
            <a:off x="1338199" y="5466900"/>
            <a:ext cx="7583852" cy="3647152"/>
          </a:xfrm>
          <a:prstGeom prst="rect">
            <a:avLst/>
          </a:prstGeom>
        </p:spPr>
        <p:txBody>
          <a:bodyPr wrap="square">
            <a:spAutoFit/>
          </a:bodyPr>
          <a:lstStyle/>
          <a:p>
            <a:pPr marL="457200" lvl="0" indent="-457200" algn="l">
              <a:lnSpc>
                <a:spcPct val="150000"/>
              </a:lnSpc>
              <a:buClr>
                <a:srgbClr val="C00000"/>
              </a:buClr>
              <a:buFont typeface="+mj-lt"/>
              <a:buAutoNum type="arabicPeriod"/>
            </a:pPr>
            <a:r>
              <a:rPr lang="en-AU" sz="2200" b="0" dirty="0">
                <a:latin typeface="AP Letter Med" panose="02000603000000020004" pitchFamily="2" charset="0"/>
              </a:rPr>
              <a:t>To access OneSafe go into the </a:t>
            </a:r>
            <a:r>
              <a:rPr lang="en-AU" sz="2200" b="0" dirty="0" err="1">
                <a:latin typeface="AP Letter Med" panose="02000603000000020004" pitchFamily="2" charset="0"/>
              </a:rPr>
              <a:t>Issac</a:t>
            </a:r>
            <a:r>
              <a:rPr lang="en-AU" sz="2200" b="0" dirty="0">
                <a:latin typeface="AP Letter Med" panose="02000603000000020004" pitchFamily="2" charset="0"/>
              </a:rPr>
              <a:t> web page and select the OneSafe button</a:t>
            </a:r>
          </a:p>
          <a:p>
            <a:pPr lvl="0" algn="l">
              <a:lnSpc>
                <a:spcPct val="150000"/>
              </a:lnSpc>
              <a:buClr>
                <a:srgbClr val="C00000"/>
              </a:buClr>
            </a:pPr>
            <a:endParaRPr lang="en-AU" sz="2200" b="0" dirty="0">
              <a:latin typeface="AP Letter Med" panose="02000603000000020004" pitchFamily="2" charset="0"/>
            </a:endParaRPr>
          </a:p>
          <a:p>
            <a:pPr marL="457200" lvl="0" indent="-457200" algn="l">
              <a:lnSpc>
                <a:spcPct val="150000"/>
              </a:lnSpc>
              <a:buClr>
                <a:srgbClr val="C00000"/>
              </a:buClr>
              <a:buFont typeface="+mj-lt"/>
              <a:buAutoNum type="arabicPeriod"/>
            </a:pPr>
            <a:r>
              <a:rPr lang="en-AU" sz="2200" b="0" dirty="0">
                <a:latin typeface="AP Letter Med" panose="02000603000000020004" pitchFamily="2" charset="0"/>
              </a:rPr>
              <a:t>At the top of the screen you will have four tabs. The last tab (OneSafe: Report Safety Activity) will provide access to My PSI’s</a:t>
            </a:r>
          </a:p>
          <a:p>
            <a:pPr marL="457200" lvl="0" indent="-457200" algn="l">
              <a:lnSpc>
                <a:spcPct val="150000"/>
              </a:lnSpc>
              <a:buClr>
                <a:srgbClr val="C00000"/>
              </a:buClr>
              <a:buFont typeface="+mj-lt"/>
              <a:buAutoNum type="arabicPeriod"/>
            </a:pPr>
            <a:r>
              <a:rPr lang="en-AU" sz="2200" b="0" dirty="0">
                <a:latin typeface="AP Letter Med" panose="02000603000000020004" pitchFamily="2" charset="0"/>
              </a:rPr>
              <a:t>You can select the My PSI button to create a PSI</a:t>
            </a:r>
          </a:p>
        </p:txBody>
      </p:sp>
      <p:pic>
        <p:nvPicPr>
          <p:cNvPr id="2" name="Picture 1">
            <a:extLst>
              <a:ext uri="{FF2B5EF4-FFF2-40B4-BE49-F238E27FC236}">
                <a16:creationId xmlns:a16="http://schemas.microsoft.com/office/drawing/2014/main" id="{A3B2C4EB-3CD5-413F-A606-6BBB3DE1B812}"/>
              </a:ext>
            </a:extLst>
          </p:cNvPr>
          <p:cNvPicPr>
            <a:picLocks noChangeAspect="1"/>
          </p:cNvPicPr>
          <p:nvPr/>
        </p:nvPicPr>
        <p:blipFill>
          <a:blip r:embed="rId5"/>
          <a:stretch>
            <a:fillRect/>
          </a:stretch>
        </p:blipFill>
        <p:spPr>
          <a:xfrm>
            <a:off x="11227980" y="1482244"/>
            <a:ext cx="12440094" cy="6019160"/>
          </a:xfrm>
          <a:prstGeom prst="rect">
            <a:avLst/>
          </a:prstGeom>
        </p:spPr>
      </p:pic>
      <p:sp>
        <p:nvSpPr>
          <p:cNvPr id="3" name="Rectangle 2">
            <a:extLst>
              <a:ext uri="{FF2B5EF4-FFF2-40B4-BE49-F238E27FC236}">
                <a16:creationId xmlns:a16="http://schemas.microsoft.com/office/drawing/2014/main" id="{A0ADA8D5-2F17-4288-91A3-CFF3B590DAFC}"/>
              </a:ext>
            </a:extLst>
          </p:cNvPr>
          <p:cNvSpPr/>
          <p:nvPr/>
        </p:nvSpPr>
        <p:spPr>
          <a:xfrm>
            <a:off x="12546419" y="6347181"/>
            <a:ext cx="1233376" cy="1154223"/>
          </a:xfrm>
          <a:prstGeom prst="rect">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cxnSp>
        <p:nvCxnSpPr>
          <p:cNvPr id="5" name="Straight Connector 4">
            <a:extLst>
              <a:ext uri="{FF2B5EF4-FFF2-40B4-BE49-F238E27FC236}">
                <a16:creationId xmlns:a16="http://schemas.microsoft.com/office/drawing/2014/main" id="{F477C104-A0D9-4364-8C4B-CEE448AA59DD}"/>
              </a:ext>
            </a:extLst>
          </p:cNvPr>
          <p:cNvCxnSpPr>
            <a:cxnSpLocks/>
          </p:cNvCxnSpPr>
          <p:nvPr/>
        </p:nvCxnSpPr>
        <p:spPr>
          <a:xfrm>
            <a:off x="6319841" y="6347181"/>
            <a:ext cx="6226578" cy="0"/>
          </a:xfrm>
          <a:prstGeom prst="line">
            <a:avLst/>
          </a:prstGeom>
          <a:noFill/>
          <a:ln w="381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pic>
        <p:nvPicPr>
          <p:cNvPr id="6" name="Picture 5">
            <a:extLst>
              <a:ext uri="{FF2B5EF4-FFF2-40B4-BE49-F238E27FC236}">
                <a16:creationId xmlns:a16="http://schemas.microsoft.com/office/drawing/2014/main" id="{AEAC3A18-7149-4C1E-9D66-5F70D532D683}"/>
              </a:ext>
            </a:extLst>
          </p:cNvPr>
          <p:cNvPicPr>
            <a:picLocks noChangeAspect="1"/>
          </p:cNvPicPr>
          <p:nvPr/>
        </p:nvPicPr>
        <p:blipFill>
          <a:blip r:embed="rId6"/>
          <a:stretch>
            <a:fillRect/>
          </a:stretch>
        </p:blipFill>
        <p:spPr>
          <a:xfrm>
            <a:off x="11227980" y="8263264"/>
            <a:ext cx="12440094" cy="3373585"/>
          </a:xfrm>
          <a:prstGeom prst="rect">
            <a:avLst/>
          </a:prstGeom>
        </p:spPr>
      </p:pic>
      <p:sp>
        <p:nvSpPr>
          <p:cNvPr id="17" name="Rectangle 16">
            <a:extLst>
              <a:ext uri="{FF2B5EF4-FFF2-40B4-BE49-F238E27FC236}">
                <a16:creationId xmlns:a16="http://schemas.microsoft.com/office/drawing/2014/main" id="{2FE2E00E-D914-4A7F-890A-348548DCC171}"/>
              </a:ext>
            </a:extLst>
          </p:cNvPr>
          <p:cNvSpPr/>
          <p:nvPr/>
        </p:nvSpPr>
        <p:spPr>
          <a:xfrm>
            <a:off x="19053544" y="8129945"/>
            <a:ext cx="2828261" cy="1154223"/>
          </a:xfrm>
          <a:prstGeom prst="rect">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cxnSp>
        <p:nvCxnSpPr>
          <p:cNvPr id="18" name="Straight Connector 17">
            <a:extLst>
              <a:ext uri="{FF2B5EF4-FFF2-40B4-BE49-F238E27FC236}">
                <a16:creationId xmlns:a16="http://schemas.microsoft.com/office/drawing/2014/main" id="{F4924871-47FF-45AC-9113-2EEB20091675}"/>
              </a:ext>
            </a:extLst>
          </p:cNvPr>
          <p:cNvCxnSpPr>
            <a:cxnSpLocks/>
          </p:cNvCxnSpPr>
          <p:nvPr/>
        </p:nvCxnSpPr>
        <p:spPr>
          <a:xfrm>
            <a:off x="8922051" y="8129945"/>
            <a:ext cx="10639749" cy="0"/>
          </a:xfrm>
          <a:prstGeom prst="line">
            <a:avLst/>
          </a:prstGeom>
          <a:noFill/>
          <a:ln w="381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
        <p:nvSpPr>
          <p:cNvPr id="15" name="Rectangle 14">
            <a:extLst>
              <a:ext uri="{FF2B5EF4-FFF2-40B4-BE49-F238E27FC236}">
                <a16:creationId xmlns:a16="http://schemas.microsoft.com/office/drawing/2014/main" id="{D98B898C-15A8-4F95-96B1-A793731EB680}"/>
              </a:ext>
            </a:extLst>
          </p:cNvPr>
          <p:cNvSpPr/>
          <p:nvPr/>
        </p:nvSpPr>
        <p:spPr>
          <a:xfrm>
            <a:off x="19223664" y="9284168"/>
            <a:ext cx="2105247" cy="2067151"/>
          </a:xfrm>
          <a:prstGeom prst="rect">
            <a:avLst/>
          </a:prstGeom>
          <a:noFill/>
          <a:ln w="38100" cap="flat">
            <a:solidFill>
              <a:srgbClr val="FF0000"/>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dirty="0">
              <a:ln>
                <a:noFill/>
              </a:ln>
              <a:solidFill>
                <a:srgbClr val="FFFFFF"/>
              </a:solidFill>
              <a:effectLst/>
              <a:uFillTx/>
              <a:latin typeface="+mn-lt"/>
              <a:ea typeface="+mn-ea"/>
              <a:cs typeface="+mn-cs"/>
              <a:sym typeface="Helvetica Neue Medium"/>
            </a:endParaRPr>
          </a:p>
        </p:txBody>
      </p:sp>
      <p:cxnSp>
        <p:nvCxnSpPr>
          <p:cNvPr id="24" name="Straight Connector 23">
            <a:extLst>
              <a:ext uri="{FF2B5EF4-FFF2-40B4-BE49-F238E27FC236}">
                <a16:creationId xmlns:a16="http://schemas.microsoft.com/office/drawing/2014/main" id="{1B599BE1-FAE1-413F-9484-0516B5F6225A}"/>
              </a:ext>
            </a:extLst>
          </p:cNvPr>
          <p:cNvCxnSpPr>
            <a:cxnSpLocks/>
          </p:cNvCxnSpPr>
          <p:nvPr/>
        </p:nvCxnSpPr>
        <p:spPr>
          <a:xfrm>
            <a:off x="8922051" y="7183356"/>
            <a:ext cx="0" cy="1866717"/>
          </a:xfrm>
          <a:prstGeom prst="line">
            <a:avLst/>
          </a:prstGeom>
          <a:noFill/>
          <a:ln w="38100" cap="flat">
            <a:solidFill>
              <a:srgbClr val="FF0000"/>
            </a:solidFill>
            <a:prstDash val="solid"/>
            <a:miter lim="400000"/>
          </a:ln>
          <a:effectLst/>
          <a:sp3d/>
        </p:spPr>
        <p:style>
          <a:lnRef idx="0">
            <a:scrgbClr r="0" g="0" b="0"/>
          </a:lnRef>
          <a:fillRef idx="0">
            <a:scrgbClr r="0" g="0" b="0"/>
          </a:fillRef>
          <a:effectRef idx="0">
            <a:scrgbClr r="0" g="0" b="0"/>
          </a:effectRef>
          <a:fontRef idx="none"/>
        </p:style>
      </p:cxnSp>
      <p:sp>
        <p:nvSpPr>
          <p:cNvPr id="19" name="Arrow: Pentagon 14">
            <a:extLst>
              <a:ext uri="{FF2B5EF4-FFF2-40B4-BE49-F238E27FC236}">
                <a16:creationId xmlns:a16="http://schemas.microsoft.com/office/drawing/2014/main" id="{74A710CF-F413-4946-AFE1-6FFDC3A4192D}"/>
              </a:ext>
            </a:extLst>
          </p:cNvPr>
          <p:cNvSpPr/>
          <p:nvPr/>
        </p:nvSpPr>
        <p:spPr>
          <a:xfrm>
            <a:off x="626999" y="966427"/>
            <a:ext cx="10086162" cy="1090116"/>
          </a:xfrm>
          <a:prstGeom prst="homePlate">
            <a:avLst/>
          </a:prstGeom>
          <a:solidFill>
            <a:schemeClr val="tx2">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F4606692-72CA-EB48-952C-17BB99C79F24}"/>
              </a:ext>
            </a:extLst>
          </p:cNvPr>
          <p:cNvSpPr txBox="1"/>
          <p:nvPr/>
        </p:nvSpPr>
        <p:spPr>
          <a:xfrm>
            <a:off x="941893" y="947233"/>
            <a:ext cx="5125556" cy="109011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spcBef>
                <a:spcPts val="5400"/>
              </a:spcBef>
            </a:pPr>
            <a:r>
              <a:rPr lang="en-AU" sz="4400" dirty="0">
                <a:solidFill>
                  <a:schemeClr val="bg1"/>
                </a:solidFill>
                <a:latin typeface="AP Letter Med" panose="02000603000000020004" pitchFamily="2" charset="0"/>
              </a:rPr>
              <a:t>STEP 4</a:t>
            </a:r>
          </a:p>
        </p:txBody>
      </p:sp>
      <p:sp>
        <p:nvSpPr>
          <p:cNvPr id="22" name="Rectangle 21">
            <a:extLst>
              <a:ext uri="{FF2B5EF4-FFF2-40B4-BE49-F238E27FC236}">
                <a16:creationId xmlns:a16="http://schemas.microsoft.com/office/drawing/2014/main" id="{9C2ECA12-88F2-5842-8FDA-C3837C1EAECC}"/>
              </a:ext>
            </a:extLst>
          </p:cNvPr>
          <p:cNvSpPr/>
          <p:nvPr/>
        </p:nvSpPr>
        <p:spPr>
          <a:xfrm>
            <a:off x="1335449" y="10627581"/>
            <a:ext cx="6538314" cy="769441"/>
          </a:xfrm>
          <a:prstGeom prst="rect">
            <a:avLst/>
          </a:prstGeom>
        </p:spPr>
        <p:txBody>
          <a:bodyPr wrap="square">
            <a:spAutoFit/>
          </a:bodyPr>
          <a:lstStyle/>
          <a:p>
            <a:pPr algn="l">
              <a:spcAft>
                <a:spcPts val="1800"/>
              </a:spcAft>
            </a:pPr>
            <a:r>
              <a:rPr lang="en-AU" sz="2200" b="0" dirty="0">
                <a:solidFill>
                  <a:schemeClr val="bg1"/>
                </a:solidFill>
                <a:latin typeface="AP Letter Med" panose="02000603000000020004" pitchFamily="2" charset="0"/>
              </a:rPr>
              <a:t>Note: Your Team leader, Supervisor or HSR can enter details into OneSafe for you as well.</a:t>
            </a:r>
            <a:endParaRPr lang="en-AU" sz="2200" b="0" dirty="0">
              <a:solidFill>
                <a:schemeClr val="bg1"/>
              </a:solidFill>
              <a:latin typeface="AP Letter Med" panose="0200060300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0864721"/>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286127-concrete.jpg">
            <a:extLst>
              <a:ext uri="{FF2B5EF4-FFF2-40B4-BE49-F238E27FC236}">
                <a16:creationId xmlns:a16="http://schemas.microsoft.com/office/drawing/2014/main" id="{E659F80E-F41B-4A18-B1E2-4E296B5F0A2D}"/>
              </a:ext>
            </a:extLst>
          </p:cNvPr>
          <p:cNvPicPr>
            <a:picLocks noChangeAspect="1"/>
          </p:cNvPicPr>
          <p:nvPr/>
        </p:nvPicPr>
        <p:blipFill rotWithShape="1">
          <a:blip r:embed="rId3">
            <a:extLst>
              <a:ext uri="{28A0092B-C50C-407E-A947-70E740481C1C}">
                <a14:useLocalDpi xmlns:a14="http://schemas.microsoft.com/office/drawing/2010/main" val="0"/>
              </a:ext>
            </a:extLst>
          </a:blip>
          <a:srcRect r="51856"/>
          <a:stretch/>
        </p:blipFill>
        <p:spPr>
          <a:xfrm>
            <a:off x="-7088" y="-54266"/>
            <a:ext cx="9406269" cy="13824532"/>
          </a:xfrm>
          <a:prstGeom prst="rect">
            <a:avLst/>
          </a:prstGeom>
          <a:ln w="12700">
            <a:miter lim="400000"/>
          </a:ln>
        </p:spPr>
      </p:pic>
      <p:pic>
        <p:nvPicPr>
          <p:cNvPr id="21" name="Picture 20">
            <a:extLst>
              <a:ext uri="{FF2B5EF4-FFF2-40B4-BE49-F238E27FC236}">
                <a16:creationId xmlns:a16="http://schemas.microsoft.com/office/drawing/2014/main" id="{963B4FEF-DB14-436F-B779-E0A0AC7041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25" name="Rectangle">
            <a:extLst>
              <a:ext uri="{FF2B5EF4-FFF2-40B4-BE49-F238E27FC236}">
                <a16:creationId xmlns:a16="http://schemas.microsoft.com/office/drawing/2014/main" id="{A19C00EA-5DC1-48AF-BF98-E8F90EC6AC64}"/>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45" name="Rectangle">
            <a:extLst>
              <a:ext uri="{FF2B5EF4-FFF2-40B4-BE49-F238E27FC236}">
                <a16:creationId xmlns:a16="http://schemas.microsoft.com/office/drawing/2014/main" id="{E6DCFA96-4A74-4C54-8C9B-526F1630D5DE}"/>
              </a:ext>
            </a:extLst>
          </p:cNvPr>
          <p:cNvSpPr/>
          <p:nvPr/>
        </p:nvSpPr>
        <p:spPr>
          <a:xfrm flipH="1">
            <a:off x="-27575" y="1127723"/>
            <a:ext cx="9426756" cy="8912936"/>
          </a:xfrm>
          <a:prstGeom prst="rect">
            <a:avLst/>
          </a:prstGeom>
          <a:solidFill>
            <a:srgbClr val="313132">
              <a:alpha val="95482"/>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Helvetica Neue Medium"/>
              <a:ea typeface="+mn-ea"/>
              <a:cs typeface="+mn-cs"/>
              <a:sym typeface="Helvetica Neue Medium"/>
            </a:endParaRPr>
          </a:p>
        </p:txBody>
      </p:sp>
      <p:sp>
        <p:nvSpPr>
          <p:cNvPr id="1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53412F8E-93DB-4498-B154-44534360DAFD}"/>
              </a:ext>
            </a:extLst>
          </p:cNvPr>
          <p:cNvSpPr txBox="1"/>
          <p:nvPr/>
        </p:nvSpPr>
        <p:spPr>
          <a:xfrm>
            <a:off x="600435" y="1520062"/>
            <a:ext cx="7604600" cy="12083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spcBef>
                <a:spcPts val="5400"/>
              </a:spcBef>
            </a:pPr>
            <a:r>
              <a:rPr lang="en-AU" sz="3600" dirty="0">
                <a:solidFill>
                  <a:schemeClr val="bg1"/>
                </a:solidFill>
                <a:latin typeface="AP Letter Med" panose="02000603000000020004" pitchFamily="2" charset="0"/>
              </a:rPr>
              <a:t>Recording data into OneSafe</a:t>
            </a:r>
          </a:p>
        </p:txBody>
      </p:sp>
      <p:sp>
        <p:nvSpPr>
          <p:cNvPr id="19" name="Isosceles Triangle 18">
            <a:extLst>
              <a:ext uri="{FF2B5EF4-FFF2-40B4-BE49-F238E27FC236}">
                <a16:creationId xmlns:a16="http://schemas.microsoft.com/office/drawing/2014/main" id="{BEC8209E-E39E-4117-9008-EC7CEE26326D}"/>
              </a:ext>
            </a:extLst>
          </p:cNvPr>
          <p:cNvSpPr/>
          <p:nvPr/>
        </p:nvSpPr>
        <p:spPr>
          <a:xfrm rot="5400000">
            <a:off x="9299369" y="7913567"/>
            <a:ext cx="1301994" cy="1122409"/>
          </a:xfrm>
          <a:prstGeom prst="triangle">
            <a:avLst/>
          </a:prstGeom>
          <a:solidFill>
            <a:schemeClr val="tx2">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3" name="Isosceles Triangle 2">
            <a:extLst>
              <a:ext uri="{FF2B5EF4-FFF2-40B4-BE49-F238E27FC236}">
                <a16:creationId xmlns:a16="http://schemas.microsoft.com/office/drawing/2014/main" id="{1AF1A5BE-F463-4FFF-B866-D376755F0110}"/>
              </a:ext>
            </a:extLst>
          </p:cNvPr>
          <p:cNvSpPr/>
          <p:nvPr/>
        </p:nvSpPr>
        <p:spPr>
          <a:xfrm rot="5400000">
            <a:off x="9278958" y="3473117"/>
            <a:ext cx="1301994" cy="1122409"/>
          </a:xfrm>
          <a:prstGeom prst="triangle">
            <a:avLst/>
          </a:prstGeom>
          <a:solidFill>
            <a:schemeClr val="tx2">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7" name="Picture 26">
            <a:extLst>
              <a:ext uri="{FF2B5EF4-FFF2-40B4-BE49-F238E27FC236}">
                <a16:creationId xmlns:a16="http://schemas.microsoft.com/office/drawing/2014/main" id="{CC0DD02C-3902-4F6D-A355-A52849BEB077}"/>
              </a:ext>
            </a:extLst>
          </p:cNvPr>
          <p:cNvPicPr>
            <a:picLocks noChangeAspect="1"/>
          </p:cNvPicPr>
          <p:nvPr/>
        </p:nvPicPr>
        <p:blipFill>
          <a:blip r:embed="rId5"/>
          <a:stretch>
            <a:fillRect/>
          </a:stretch>
        </p:blipFill>
        <p:spPr>
          <a:xfrm>
            <a:off x="10853737" y="2666645"/>
            <a:ext cx="2676525" cy="2781300"/>
          </a:xfrm>
          <a:prstGeom prst="rect">
            <a:avLst/>
          </a:prstGeom>
        </p:spPr>
      </p:pic>
      <p:sp>
        <p:nvSpPr>
          <p:cNvPr id="29" name="Rectangle 28">
            <a:extLst>
              <a:ext uri="{FF2B5EF4-FFF2-40B4-BE49-F238E27FC236}">
                <a16:creationId xmlns:a16="http://schemas.microsoft.com/office/drawing/2014/main" id="{94984B18-06E6-40C3-84BF-D06815058D24}"/>
              </a:ext>
            </a:extLst>
          </p:cNvPr>
          <p:cNvSpPr/>
          <p:nvPr/>
        </p:nvSpPr>
        <p:spPr>
          <a:xfrm>
            <a:off x="600435" y="3467589"/>
            <a:ext cx="7251478" cy="529632"/>
          </a:xfrm>
          <a:prstGeom prst="rect">
            <a:avLst/>
          </a:prstGeom>
        </p:spPr>
        <p:txBody>
          <a:bodyPr wrap="square">
            <a:spAutoFit/>
          </a:bodyPr>
          <a:lstStyle/>
          <a:p>
            <a:pPr algn="l">
              <a:lnSpc>
                <a:spcPct val="150000"/>
              </a:lnSpc>
              <a:spcAft>
                <a:spcPts val="1800"/>
              </a:spcAft>
            </a:pPr>
            <a:r>
              <a:rPr lang="en-AU" sz="2200" b="0" dirty="0">
                <a:solidFill>
                  <a:schemeClr val="bg1"/>
                </a:solidFill>
                <a:latin typeface="AP Letter Med" panose="02000603000000020004" pitchFamily="2" charset="0"/>
              </a:rPr>
              <a:t>Go into OneSafe and select the My PSI’s button:</a:t>
            </a:r>
            <a:endParaRPr lang="en-AU" sz="2200" b="0" dirty="0">
              <a:solidFill>
                <a:schemeClr val="bg1"/>
              </a:solidFill>
              <a:latin typeface="AP Letter Med" panose="02000603000000020004" pitchFamily="2" charset="0"/>
              <a:ea typeface="Calibri" panose="020F0502020204030204" pitchFamily="34" charset="0"/>
              <a:cs typeface="Times New Roman" panose="02020603050405020304" pitchFamily="18" charset="0"/>
            </a:endParaRPr>
          </a:p>
        </p:txBody>
      </p:sp>
      <p:pic>
        <p:nvPicPr>
          <p:cNvPr id="31" name="Picture 30">
            <a:extLst>
              <a:ext uri="{FF2B5EF4-FFF2-40B4-BE49-F238E27FC236}">
                <a16:creationId xmlns:a16="http://schemas.microsoft.com/office/drawing/2014/main" id="{42E9C0D5-9CB3-4123-87E1-CD40756CFE6F}"/>
              </a:ext>
            </a:extLst>
          </p:cNvPr>
          <p:cNvPicPr>
            <a:picLocks noChangeAspect="1"/>
          </p:cNvPicPr>
          <p:nvPr/>
        </p:nvPicPr>
        <p:blipFill>
          <a:blip r:embed="rId6"/>
          <a:stretch>
            <a:fillRect/>
          </a:stretch>
        </p:blipFill>
        <p:spPr>
          <a:xfrm>
            <a:off x="10853737" y="6180470"/>
            <a:ext cx="9736850" cy="4981269"/>
          </a:xfrm>
          <a:prstGeom prst="rect">
            <a:avLst/>
          </a:prstGeom>
        </p:spPr>
      </p:pic>
      <p:sp>
        <p:nvSpPr>
          <p:cNvPr id="32" name="Rectangle 31">
            <a:extLst>
              <a:ext uri="{FF2B5EF4-FFF2-40B4-BE49-F238E27FC236}">
                <a16:creationId xmlns:a16="http://schemas.microsoft.com/office/drawing/2014/main" id="{E478CA7D-2876-439C-9F54-6CAC287A1F0A}"/>
              </a:ext>
            </a:extLst>
          </p:cNvPr>
          <p:cNvSpPr/>
          <p:nvPr/>
        </p:nvSpPr>
        <p:spPr>
          <a:xfrm>
            <a:off x="600436" y="7821351"/>
            <a:ext cx="8446560" cy="1037463"/>
          </a:xfrm>
          <a:prstGeom prst="rect">
            <a:avLst/>
          </a:prstGeom>
        </p:spPr>
        <p:txBody>
          <a:bodyPr wrap="square">
            <a:spAutoFit/>
          </a:bodyPr>
          <a:lstStyle/>
          <a:p>
            <a:pPr algn="l">
              <a:lnSpc>
                <a:spcPct val="150000"/>
              </a:lnSpc>
              <a:spcAft>
                <a:spcPts val="1800"/>
              </a:spcAft>
            </a:pPr>
            <a:r>
              <a:rPr lang="en-AU" sz="2200" b="0" dirty="0">
                <a:solidFill>
                  <a:schemeClr val="bg1"/>
                </a:solidFill>
                <a:latin typeface="AP Letter Med" panose="02000603000000020004" pitchFamily="2" charset="0"/>
              </a:rPr>
              <a:t>Select the Create button and choose the (Behavioural Observations) from the drop down list</a:t>
            </a:r>
            <a:endParaRPr lang="en-AU" sz="2200" b="0" dirty="0">
              <a:solidFill>
                <a:schemeClr val="bg1"/>
              </a:solidFill>
              <a:latin typeface="AP Letter Med" panose="02000603000000020004" pitchFamily="2" charset="0"/>
              <a:ea typeface="Calibri" panose="020F0502020204030204" pitchFamily="34" charset="0"/>
              <a:cs typeface="Times New Roman" panose="02020603050405020304" pitchFamily="18" charset="0"/>
            </a:endParaRPr>
          </a:p>
        </p:txBody>
      </p:sp>
      <p:sp>
        <p:nvSpPr>
          <p:cNvPr id="15" name="Arrow: Pentagon 14">
            <a:extLst>
              <a:ext uri="{FF2B5EF4-FFF2-40B4-BE49-F238E27FC236}">
                <a16:creationId xmlns:a16="http://schemas.microsoft.com/office/drawing/2014/main" id="{92C04254-2F51-4AD1-B4F8-220C68EF0681}"/>
              </a:ext>
            </a:extLst>
          </p:cNvPr>
          <p:cNvSpPr/>
          <p:nvPr/>
        </p:nvSpPr>
        <p:spPr>
          <a:xfrm>
            <a:off x="10853737" y="1146916"/>
            <a:ext cx="10086162" cy="1090116"/>
          </a:xfrm>
          <a:prstGeom prst="homePlate">
            <a:avLst/>
          </a:prstGeom>
          <a:solidFill>
            <a:schemeClr val="tx2">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6"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238A67BF-0DD6-4624-93B1-E0CF528DD013}"/>
              </a:ext>
            </a:extLst>
          </p:cNvPr>
          <p:cNvSpPr txBox="1"/>
          <p:nvPr/>
        </p:nvSpPr>
        <p:spPr>
          <a:xfrm>
            <a:off x="11168631" y="1127722"/>
            <a:ext cx="5125556" cy="1090115"/>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spcBef>
                <a:spcPts val="5400"/>
              </a:spcBef>
            </a:pPr>
            <a:r>
              <a:rPr lang="en-AU" sz="4400" dirty="0">
                <a:solidFill>
                  <a:schemeClr val="bg1"/>
                </a:solidFill>
                <a:latin typeface="AP Letter Med" panose="02000603000000020004" pitchFamily="2" charset="0"/>
              </a:rPr>
              <a:t>STEP 5</a:t>
            </a:r>
          </a:p>
        </p:txBody>
      </p:sp>
    </p:spTree>
    <p:extLst>
      <p:ext uri="{BB962C8B-B14F-4D97-AF65-F5344CB8AC3E}">
        <p14:creationId xmlns:p14="http://schemas.microsoft.com/office/powerpoint/2010/main" val="2090773497"/>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286127-concrete.jpg">
            <a:extLst>
              <a:ext uri="{FF2B5EF4-FFF2-40B4-BE49-F238E27FC236}">
                <a16:creationId xmlns:a16="http://schemas.microsoft.com/office/drawing/2014/main" id="{E659F80E-F41B-4A18-B1E2-4E296B5F0A2D}"/>
              </a:ext>
            </a:extLst>
          </p:cNvPr>
          <p:cNvPicPr>
            <a:picLocks noChangeAspect="1"/>
          </p:cNvPicPr>
          <p:nvPr/>
        </p:nvPicPr>
        <p:blipFill rotWithShape="1">
          <a:blip r:embed="rId3">
            <a:extLst>
              <a:ext uri="{28A0092B-C50C-407E-A947-70E740481C1C}">
                <a14:useLocalDpi xmlns:a14="http://schemas.microsoft.com/office/drawing/2010/main" val="0"/>
              </a:ext>
            </a:extLst>
          </a:blip>
          <a:srcRect r="51856"/>
          <a:stretch/>
        </p:blipFill>
        <p:spPr>
          <a:xfrm>
            <a:off x="-7088" y="-54266"/>
            <a:ext cx="9406269" cy="13824532"/>
          </a:xfrm>
          <a:prstGeom prst="rect">
            <a:avLst/>
          </a:prstGeom>
          <a:ln w="12700">
            <a:miter lim="400000"/>
          </a:ln>
        </p:spPr>
      </p:pic>
      <p:pic>
        <p:nvPicPr>
          <p:cNvPr id="21" name="Picture 20">
            <a:extLst>
              <a:ext uri="{FF2B5EF4-FFF2-40B4-BE49-F238E27FC236}">
                <a16:creationId xmlns:a16="http://schemas.microsoft.com/office/drawing/2014/main" id="{963B4FEF-DB14-436F-B779-E0A0AC7041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25" name="Rectangle">
            <a:extLst>
              <a:ext uri="{FF2B5EF4-FFF2-40B4-BE49-F238E27FC236}">
                <a16:creationId xmlns:a16="http://schemas.microsoft.com/office/drawing/2014/main" id="{A19C00EA-5DC1-48AF-BF98-E8F90EC6AC64}"/>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45" name="Rectangle">
            <a:extLst>
              <a:ext uri="{FF2B5EF4-FFF2-40B4-BE49-F238E27FC236}">
                <a16:creationId xmlns:a16="http://schemas.microsoft.com/office/drawing/2014/main" id="{E6DCFA96-4A74-4C54-8C9B-526F1630D5DE}"/>
              </a:ext>
            </a:extLst>
          </p:cNvPr>
          <p:cNvSpPr/>
          <p:nvPr/>
        </p:nvSpPr>
        <p:spPr>
          <a:xfrm flipH="1">
            <a:off x="-27575" y="1127723"/>
            <a:ext cx="9426756" cy="8912936"/>
          </a:xfrm>
          <a:prstGeom prst="rect">
            <a:avLst/>
          </a:prstGeom>
          <a:solidFill>
            <a:srgbClr val="313132">
              <a:alpha val="95482"/>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Helvetica Neue Medium"/>
              <a:ea typeface="+mn-ea"/>
              <a:cs typeface="+mn-cs"/>
              <a:sym typeface="Helvetica Neue Medium"/>
            </a:endParaRPr>
          </a:p>
        </p:txBody>
      </p:sp>
      <p:sp>
        <p:nvSpPr>
          <p:cNvPr id="1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53412F8E-93DB-4498-B154-44534360DAFD}"/>
              </a:ext>
            </a:extLst>
          </p:cNvPr>
          <p:cNvSpPr txBox="1"/>
          <p:nvPr/>
        </p:nvSpPr>
        <p:spPr>
          <a:xfrm>
            <a:off x="600435" y="1520062"/>
            <a:ext cx="7604600" cy="12083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spcBef>
                <a:spcPts val="5400"/>
              </a:spcBef>
            </a:pPr>
            <a:r>
              <a:rPr lang="en-AU" sz="3600" dirty="0">
                <a:solidFill>
                  <a:schemeClr val="bg1"/>
                </a:solidFill>
                <a:latin typeface="AP Letter Med" panose="02000603000000020004" pitchFamily="2" charset="0"/>
              </a:rPr>
              <a:t>Recording data into OneSafe</a:t>
            </a:r>
          </a:p>
        </p:txBody>
      </p:sp>
      <p:pic>
        <p:nvPicPr>
          <p:cNvPr id="9" name="Picture 8">
            <a:extLst>
              <a:ext uri="{FF2B5EF4-FFF2-40B4-BE49-F238E27FC236}">
                <a16:creationId xmlns:a16="http://schemas.microsoft.com/office/drawing/2014/main" id="{C2490FE5-4862-4FAC-9C37-5C9E4E5AF200}"/>
              </a:ext>
            </a:extLst>
          </p:cNvPr>
          <p:cNvPicPr>
            <a:picLocks noChangeAspect="1"/>
          </p:cNvPicPr>
          <p:nvPr/>
        </p:nvPicPr>
        <p:blipFill>
          <a:blip r:embed="rId5"/>
          <a:stretch>
            <a:fillRect/>
          </a:stretch>
        </p:blipFill>
        <p:spPr>
          <a:xfrm>
            <a:off x="10232883" y="1258111"/>
            <a:ext cx="12892588" cy="2612865"/>
          </a:xfrm>
          <a:prstGeom prst="rect">
            <a:avLst/>
          </a:prstGeom>
        </p:spPr>
      </p:pic>
      <p:sp>
        <p:nvSpPr>
          <p:cNvPr id="51" name="Rectangle 50">
            <a:extLst>
              <a:ext uri="{FF2B5EF4-FFF2-40B4-BE49-F238E27FC236}">
                <a16:creationId xmlns:a16="http://schemas.microsoft.com/office/drawing/2014/main" id="{24689BE2-CB62-4953-8D92-FFD2F596ADE3}"/>
              </a:ext>
            </a:extLst>
          </p:cNvPr>
          <p:cNvSpPr/>
          <p:nvPr/>
        </p:nvSpPr>
        <p:spPr>
          <a:xfrm>
            <a:off x="600435" y="2748986"/>
            <a:ext cx="8160793" cy="1545295"/>
          </a:xfrm>
          <a:prstGeom prst="rect">
            <a:avLst/>
          </a:prstGeom>
        </p:spPr>
        <p:txBody>
          <a:bodyPr wrap="square">
            <a:spAutoFit/>
          </a:bodyPr>
          <a:lstStyle/>
          <a:p>
            <a:pPr algn="l">
              <a:lnSpc>
                <a:spcPct val="150000"/>
              </a:lnSpc>
              <a:spcAft>
                <a:spcPts val="1800"/>
              </a:spcAft>
            </a:pPr>
            <a:r>
              <a:rPr lang="en-AU" sz="2200" b="0" dirty="0">
                <a:solidFill>
                  <a:schemeClr val="bg1"/>
                </a:solidFill>
                <a:latin typeface="AP Letter Med" panose="02000603000000020004" pitchFamily="2" charset="0"/>
              </a:rPr>
              <a:t>Go to Questionnaire and select the Safety Walk you want to record. </a:t>
            </a:r>
            <a:r>
              <a:rPr lang="en-AU" sz="2200" b="0" dirty="0">
                <a:solidFill>
                  <a:srgbClr val="FF0000"/>
                </a:solidFill>
                <a:latin typeface="AP Letter Med" panose="02000603000000020004" pitchFamily="2" charset="0"/>
              </a:rPr>
              <a:t>For example</a:t>
            </a:r>
            <a:r>
              <a:rPr lang="en-AU" sz="2200" b="0" dirty="0">
                <a:solidFill>
                  <a:schemeClr val="bg1"/>
                </a:solidFill>
                <a:latin typeface="AP Letter Med" panose="02000603000000020004" pitchFamily="2" charset="0"/>
              </a:rPr>
              <a:t>; 5S Assessment Safety Walk, Manual Handling Safety Walk, or LSE Control Walk.</a:t>
            </a:r>
            <a:endParaRPr lang="en-AU" sz="2200" b="0" dirty="0">
              <a:solidFill>
                <a:schemeClr val="bg1"/>
              </a:solidFill>
              <a:latin typeface="AP Letter Med" panose="02000603000000020004" pitchFamily="2" charset="0"/>
              <a:ea typeface="Calibri" panose="020F0502020204030204" pitchFamily="34" charset="0"/>
              <a:cs typeface="Times New Roman" panose="02020603050405020304" pitchFamily="18" charset="0"/>
            </a:endParaRPr>
          </a:p>
        </p:txBody>
      </p:sp>
      <p:pic>
        <p:nvPicPr>
          <p:cNvPr id="11" name="Picture 10">
            <a:extLst>
              <a:ext uri="{FF2B5EF4-FFF2-40B4-BE49-F238E27FC236}">
                <a16:creationId xmlns:a16="http://schemas.microsoft.com/office/drawing/2014/main" id="{8A34BCFC-A5C6-48E3-8AB2-51F7EB07BFAF}"/>
              </a:ext>
            </a:extLst>
          </p:cNvPr>
          <p:cNvPicPr>
            <a:picLocks noChangeAspect="1"/>
          </p:cNvPicPr>
          <p:nvPr/>
        </p:nvPicPr>
        <p:blipFill>
          <a:blip r:embed="rId6"/>
          <a:stretch>
            <a:fillRect/>
          </a:stretch>
        </p:blipFill>
        <p:spPr>
          <a:xfrm>
            <a:off x="10232883" y="4692206"/>
            <a:ext cx="12892589" cy="6804134"/>
          </a:xfrm>
          <a:prstGeom prst="rect">
            <a:avLst/>
          </a:prstGeom>
        </p:spPr>
      </p:pic>
      <p:sp>
        <p:nvSpPr>
          <p:cNvPr id="18" name="Rectangle 17">
            <a:extLst>
              <a:ext uri="{FF2B5EF4-FFF2-40B4-BE49-F238E27FC236}">
                <a16:creationId xmlns:a16="http://schemas.microsoft.com/office/drawing/2014/main" id="{755D5153-5143-43D4-904B-FD6AA12EEE33}"/>
              </a:ext>
            </a:extLst>
          </p:cNvPr>
          <p:cNvSpPr/>
          <p:nvPr/>
        </p:nvSpPr>
        <p:spPr>
          <a:xfrm>
            <a:off x="600434" y="5283599"/>
            <a:ext cx="8160793" cy="2053126"/>
          </a:xfrm>
          <a:prstGeom prst="rect">
            <a:avLst/>
          </a:prstGeom>
        </p:spPr>
        <p:txBody>
          <a:bodyPr wrap="square">
            <a:spAutoFit/>
          </a:bodyPr>
          <a:lstStyle/>
          <a:p>
            <a:pPr algn="l">
              <a:lnSpc>
                <a:spcPct val="150000"/>
              </a:lnSpc>
              <a:spcAft>
                <a:spcPts val="1800"/>
              </a:spcAft>
            </a:pPr>
            <a:r>
              <a:rPr lang="en-AU" sz="2200" b="0" dirty="0">
                <a:solidFill>
                  <a:schemeClr val="bg1"/>
                </a:solidFill>
                <a:latin typeface="AP Letter Med" panose="02000603000000020004" pitchFamily="2" charset="0"/>
              </a:rPr>
              <a:t>You will then be presented with the same details that are printed on the Safety Walk cards. Work through each question and enter your response. Any non conformances will require an action to be created.</a:t>
            </a:r>
            <a:endParaRPr lang="en-AU" sz="2200" b="0" dirty="0">
              <a:solidFill>
                <a:schemeClr val="bg1"/>
              </a:solidFill>
              <a:latin typeface="AP Letter Med" panose="02000603000000020004" pitchFamily="2" charset="0"/>
              <a:ea typeface="Calibri" panose="020F0502020204030204" pitchFamily="34" charset="0"/>
              <a:cs typeface="Times New Roman" panose="02020603050405020304" pitchFamily="18" charset="0"/>
            </a:endParaRPr>
          </a:p>
        </p:txBody>
      </p:sp>
      <p:sp>
        <p:nvSpPr>
          <p:cNvPr id="19" name="Isosceles Triangle 18">
            <a:extLst>
              <a:ext uri="{FF2B5EF4-FFF2-40B4-BE49-F238E27FC236}">
                <a16:creationId xmlns:a16="http://schemas.microsoft.com/office/drawing/2014/main" id="{BEC8209E-E39E-4117-9008-EC7CEE26326D}"/>
              </a:ext>
            </a:extLst>
          </p:cNvPr>
          <p:cNvSpPr/>
          <p:nvPr/>
        </p:nvSpPr>
        <p:spPr>
          <a:xfrm rot="5400000">
            <a:off x="9299369" y="6124523"/>
            <a:ext cx="1301994" cy="1122409"/>
          </a:xfrm>
          <a:prstGeom prst="triangle">
            <a:avLst/>
          </a:prstGeom>
          <a:solidFill>
            <a:schemeClr val="tx2">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cxnSp>
        <p:nvCxnSpPr>
          <p:cNvPr id="8" name="Straight Arrow Connector 7">
            <a:extLst>
              <a:ext uri="{FF2B5EF4-FFF2-40B4-BE49-F238E27FC236}">
                <a16:creationId xmlns:a16="http://schemas.microsoft.com/office/drawing/2014/main" id="{9D38F139-9574-4E53-B49A-DA59C9E250D8}"/>
              </a:ext>
            </a:extLst>
          </p:cNvPr>
          <p:cNvCxnSpPr/>
          <p:nvPr/>
        </p:nvCxnSpPr>
        <p:spPr>
          <a:xfrm>
            <a:off x="9950366" y="3643284"/>
            <a:ext cx="6572629" cy="0"/>
          </a:xfrm>
          <a:prstGeom prst="straightConnector1">
            <a:avLst/>
          </a:prstGeom>
          <a:noFill/>
          <a:ln w="76200" cap="flat">
            <a:solidFill>
              <a:srgbClr val="000000"/>
            </a:solidFill>
            <a:prstDash val="solid"/>
            <a:miter lim="400000"/>
            <a:tailEnd type="triangle"/>
          </a:ln>
          <a:effectLst/>
          <a:sp3d/>
        </p:spPr>
        <p:style>
          <a:lnRef idx="0">
            <a:scrgbClr r="0" g="0" b="0"/>
          </a:lnRef>
          <a:fillRef idx="0">
            <a:scrgbClr r="0" g="0" b="0"/>
          </a:fillRef>
          <a:effectRef idx="0">
            <a:scrgbClr r="0" g="0" b="0"/>
          </a:effectRef>
          <a:fontRef idx="none"/>
        </p:style>
      </p:cxnSp>
      <p:sp>
        <p:nvSpPr>
          <p:cNvPr id="3" name="Isosceles Triangle 2">
            <a:extLst>
              <a:ext uri="{FF2B5EF4-FFF2-40B4-BE49-F238E27FC236}">
                <a16:creationId xmlns:a16="http://schemas.microsoft.com/office/drawing/2014/main" id="{1AF1A5BE-F463-4FFF-B866-D376755F0110}"/>
              </a:ext>
            </a:extLst>
          </p:cNvPr>
          <p:cNvSpPr/>
          <p:nvPr/>
        </p:nvSpPr>
        <p:spPr>
          <a:xfrm rot="5400000">
            <a:off x="9278958" y="3060815"/>
            <a:ext cx="1301994" cy="1122409"/>
          </a:xfrm>
          <a:prstGeom prst="triangle">
            <a:avLst/>
          </a:prstGeom>
          <a:solidFill>
            <a:schemeClr val="tx2">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15" name="Rectangle 14">
            <a:extLst>
              <a:ext uri="{FF2B5EF4-FFF2-40B4-BE49-F238E27FC236}">
                <a16:creationId xmlns:a16="http://schemas.microsoft.com/office/drawing/2014/main" id="{F0907517-1DA3-42DF-8EE2-982B0AEA762C}"/>
              </a:ext>
            </a:extLst>
          </p:cNvPr>
          <p:cNvSpPr/>
          <p:nvPr/>
        </p:nvSpPr>
        <p:spPr>
          <a:xfrm>
            <a:off x="600433" y="8054467"/>
            <a:ext cx="8160793" cy="1545295"/>
          </a:xfrm>
          <a:prstGeom prst="rect">
            <a:avLst/>
          </a:prstGeom>
        </p:spPr>
        <p:txBody>
          <a:bodyPr wrap="square">
            <a:spAutoFit/>
          </a:bodyPr>
          <a:lstStyle/>
          <a:p>
            <a:pPr algn="l">
              <a:lnSpc>
                <a:spcPct val="150000"/>
              </a:lnSpc>
              <a:spcAft>
                <a:spcPts val="1800"/>
              </a:spcAft>
            </a:pPr>
            <a:r>
              <a:rPr lang="en-AU" sz="2200" b="0" dirty="0">
                <a:solidFill>
                  <a:schemeClr val="bg1"/>
                </a:solidFill>
                <a:latin typeface="AP Letter Med" panose="02000603000000020004" pitchFamily="2" charset="0"/>
              </a:rPr>
              <a:t>Remember to share what you have identified with site management so that the details can be communicated, actioned and reviewed.</a:t>
            </a:r>
            <a:endParaRPr lang="en-AU" sz="2200" b="0" dirty="0">
              <a:solidFill>
                <a:schemeClr val="bg1"/>
              </a:solidFill>
              <a:latin typeface="AP Letter Med" panose="0200060300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2088547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286127-concrete.jpg">
            <a:extLst>
              <a:ext uri="{FF2B5EF4-FFF2-40B4-BE49-F238E27FC236}">
                <a16:creationId xmlns:a16="http://schemas.microsoft.com/office/drawing/2014/main" id="{212C4F89-C9FF-D443-86BD-A441089E67A4}"/>
              </a:ext>
            </a:extLst>
          </p:cNvPr>
          <p:cNvPicPr>
            <a:picLocks noChangeAspect="1"/>
          </p:cNvPicPr>
          <p:nvPr/>
        </p:nvPicPr>
        <p:blipFill rotWithShape="1">
          <a:blip r:embed="rId3">
            <a:extLst>
              <a:ext uri="{28A0092B-C50C-407E-A947-70E740481C1C}">
                <a14:useLocalDpi xmlns:a14="http://schemas.microsoft.com/office/drawing/2010/main" val="0"/>
              </a:ext>
            </a:extLst>
          </a:blip>
          <a:srcRect r="51856"/>
          <a:stretch/>
        </p:blipFill>
        <p:spPr>
          <a:xfrm>
            <a:off x="-28787" y="189105"/>
            <a:ext cx="6533023" cy="13578738"/>
          </a:xfrm>
          <a:prstGeom prst="rect">
            <a:avLst/>
          </a:prstGeom>
          <a:ln w="12700">
            <a:miter lim="400000"/>
          </a:ln>
        </p:spPr>
      </p:pic>
      <p:sp>
        <p:nvSpPr>
          <p:cNvPr id="17" name="Rectangle">
            <a:extLst>
              <a:ext uri="{FF2B5EF4-FFF2-40B4-BE49-F238E27FC236}">
                <a16:creationId xmlns:a16="http://schemas.microsoft.com/office/drawing/2014/main" id="{FAA81931-E8CC-3448-9848-65DBCA2E9C18}"/>
              </a:ext>
            </a:extLst>
          </p:cNvPr>
          <p:cNvSpPr/>
          <p:nvPr/>
        </p:nvSpPr>
        <p:spPr>
          <a:xfrm flipH="1">
            <a:off x="-27575" y="1127722"/>
            <a:ext cx="6553510" cy="8858567"/>
          </a:xfrm>
          <a:prstGeom prst="rect">
            <a:avLst/>
          </a:prstGeom>
          <a:solidFill>
            <a:schemeClr val="tx2">
              <a:lumMod val="50000"/>
              <a:alpha val="95482"/>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Helvetica Neue Medium"/>
              <a:ea typeface="+mn-ea"/>
              <a:cs typeface="+mn-cs"/>
              <a:sym typeface="Helvetica Neue Medium"/>
            </a:endParaRPr>
          </a:p>
        </p:txBody>
      </p:sp>
      <p:sp>
        <p:nvSpPr>
          <p:cNvPr id="18"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3BE46ACD-147D-7547-BE94-7AB7A4E6EEE2}"/>
              </a:ext>
            </a:extLst>
          </p:cNvPr>
          <p:cNvSpPr txBox="1"/>
          <p:nvPr/>
        </p:nvSpPr>
        <p:spPr>
          <a:xfrm>
            <a:off x="392703" y="1235970"/>
            <a:ext cx="5737485" cy="2335678"/>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spcBef>
                <a:spcPts val="5400"/>
              </a:spcBef>
            </a:pPr>
            <a:r>
              <a:rPr lang="en-AU" sz="4400" dirty="0">
                <a:solidFill>
                  <a:srgbClr val="FF0000"/>
                </a:solidFill>
                <a:latin typeface="AP Letter Med" panose="02000603000000020004" pitchFamily="2" charset="0"/>
              </a:rPr>
              <a:t>Good, Better, How?</a:t>
            </a:r>
          </a:p>
        </p:txBody>
      </p:sp>
      <p:pic>
        <p:nvPicPr>
          <p:cNvPr id="21" name="Picture 20">
            <a:extLst>
              <a:ext uri="{FF2B5EF4-FFF2-40B4-BE49-F238E27FC236}">
                <a16:creationId xmlns:a16="http://schemas.microsoft.com/office/drawing/2014/main" id="{963B4FEF-DB14-436F-B779-E0A0AC7041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25" name="Rectangle">
            <a:extLst>
              <a:ext uri="{FF2B5EF4-FFF2-40B4-BE49-F238E27FC236}">
                <a16:creationId xmlns:a16="http://schemas.microsoft.com/office/drawing/2014/main" id="{A19C00EA-5DC1-48AF-BF98-E8F90EC6AC64}"/>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pic>
        <p:nvPicPr>
          <p:cNvPr id="4" name="Picture 3" descr="A picture containing graphical user interface&#10;&#10;Description automatically generated">
            <a:extLst>
              <a:ext uri="{FF2B5EF4-FFF2-40B4-BE49-F238E27FC236}">
                <a16:creationId xmlns:a16="http://schemas.microsoft.com/office/drawing/2014/main" id="{7666EC7C-CC7F-2F46-90A2-6D1622DB32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30817" y="702172"/>
            <a:ext cx="15106995" cy="10711053"/>
          </a:xfrm>
          <a:prstGeom prst="rect">
            <a:avLst/>
          </a:prstGeom>
        </p:spPr>
      </p:pic>
      <p:sp>
        <p:nvSpPr>
          <p:cNvPr id="42" name="Rectangle 41">
            <a:extLst>
              <a:ext uri="{FF2B5EF4-FFF2-40B4-BE49-F238E27FC236}">
                <a16:creationId xmlns:a16="http://schemas.microsoft.com/office/drawing/2014/main" id="{56032031-D48D-5B45-90E0-4FB079B59BD0}"/>
              </a:ext>
            </a:extLst>
          </p:cNvPr>
          <p:cNvSpPr/>
          <p:nvPr/>
        </p:nvSpPr>
        <p:spPr>
          <a:xfrm>
            <a:off x="392703" y="3098806"/>
            <a:ext cx="5737485" cy="6577442"/>
          </a:xfrm>
          <a:prstGeom prst="rect">
            <a:avLst/>
          </a:prstGeom>
        </p:spPr>
        <p:txBody>
          <a:bodyPr wrap="square">
            <a:spAutoFit/>
          </a:bodyPr>
          <a:lstStyle/>
          <a:p>
            <a:pPr algn="l">
              <a:lnSpc>
                <a:spcPct val="150000"/>
              </a:lnSpc>
              <a:spcAft>
                <a:spcPts val="1800"/>
              </a:spcAft>
            </a:pPr>
            <a:r>
              <a:rPr lang="en-AU" sz="2200" b="0" dirty="0">
                <a:solidFill>
                  <a:schemeClr val="bg1"/>
                </a:solidFill>
                <a:latin typeface="AP Letter Med" panose="02000603000000020004" pitchFamily="2" charset="0"/>
              </a:rPr>
              <a:t>An activity that be very helpful is to complete a Good, Better, How to review how you went when you completed a Safety Walk Go See, a meeting or reviewing a plan.</a:t>
            </a:r>
          </a:p>
          <a:p>
            <a:pPr algn="l">
              <a:lnSpc>
                <a:spcPct val="150000"/>
              </a:lnSpc>
              <a:spcAft>
                <a:spcPts val="1800"/>
              </a:spcAft>
            </a:pPr>
            <a:r>
              <a:rPr lang="en-AU" sz="2200" b="0" dirty="0">
                <a:solidFill>
                  <a:schemeClr val="bg1"/>
                </a:solidFill>
                <a:latin typeface="AP Letter Med" panose="02000603000000020004" pitchFamily="2" charset="0"/>
              </a:rPr>
              <a:t>You can reflect by your self or ask a colleague to provide you feedback. We have an A4 Good, Better, How template that can be used for these activities.</a:t>
            </a:r>
          </a:p>
          <a:p>
            <a:pPr algn="l">
              <a:lnSpc>
                <a:spcPct val="150000"/>
              </a:lnSpc>
              <a:spcAft>
                <a:spcPts val="1800"/>
              </a:spcAft>
            </a:pPr>
            <a:r>
              <a:rPr lang="en-AU" sz="2200" b="0" dirty="0">
                <a:solidFill>
                  <a:schemeClr val="bg1"/>
                </a:solidFill>
                <a:latin typeface="AP Letter Med" panose="02000603000000020004" pitchFamily="2" charset="0"/>
                <a:ea typeface="Calibri" panose="020F0502020204030204" pitchFamily="34" charset="0"/>
                <a:cs typeface="Times New Roman" panose="02020603050405020304" pitchFamily="18" charset="0"/>
              </a:rPr>
              <a:t>As part of PEAK, schedule in a Good, Better, How with your Safety Advocates.</a:t>
            </a:r>
          </a:p>
        </p:txBody>
      </p:sp>
      <p:sp>
        <p:nvSpPr>
          <p:cNvPr id="19" name="Triangle">
            <a:extLst>
              <a:ext uri="{FF2B5EF4-FFF2-40B4-BE49-F238E27FC236}">
                <a16:creationId xmlns:a16="http://schemas.microsoft.com/office/drawing/2014/main" id="{5E289A3F-B784-884D-8233-0D1665C15403}"/>
              </a:ext>
            </a:extLst>
          </p:cNvPr>
          <p:cNvSpPr/>
          <p:nvPr/>
        </p:nvSpPr>
        <p:spPr>
          <a:xfrm rot="16200000" flipH="1">
            <a:off x="5219597" y="10094313"/>
            <a:ext cx="1410192" cy="11941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313132">
              <a:alpha val="95482"/>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a:solidFill>
                <a:srgbClr val="FFFFFF"/>
              </a:solidFill>
              <a:latin typeface="Helvetica Neue Medium"/>
              <a:ea typeface="+mn-ea"/>
              <a:cs typeface="+mn-cs"/>
              <a:sym typeface="Helvetica Neue Medium"/>
            </a:endParaRPr>
          </a:p>
        </p:txBody>
      </p:sp>
    </p:spTree>
    <p:extLst>
      <p:ext uri="{BB962C8B-B14F-4D97-AF65-F5344CB8AC3E}">
        <p14:creationId xmlns:p14="http://schemas.microsoft.com/office/powerpoint/2010/main" val="1882176377"/>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286127-concrete.jpg">
            <a:extLst>
              <a:ext uri="{FF2B5EF4-FFF2-40B4-BE49-F238E27FC236}">
                <a16:creationId xmlns:a16="http://schemas.microsoft.com/office/drawing/2014/main" id="{E659F80E-F41B-4A18-B1E2-4E296B5F0A2D}"/>
              </a:ext>
            </a:extLst>
          </p:cNvPr>
          <p:cNvPicPr>
            <a:picLocks noChangeAspect="1"/>
          </p:cNvPicPr>
          <p:nvPr/>
        </p:nvPicPr>
        <p:blipFill rotWithShape="1">
          <a:blip r:embed="rId3">
            <a:extLst>
              <a:ext uri="{28A0092B-C50C-407E-A947-70E740481C1C}">
                <a14:useLocalDpi xmlns:a14="http://schemas.microsoft.com/office/drawing/2010/main" val="0"/>
              </a:ext>
            </a:extLst>
          </a:blip>
          <a:srcRect r="51856"/>
          <a:stretch/>
        </p:blipFill>
        <p:spPr>
          <a:xfrm>
            <a:off x="12563060" y="-54266"/>
            <a:ext cx="11831571" cy="13824532"/>
          </a:xfrm>
          <a:prstGeom prst="rect">
            <a:avLst/>
          </a:prstGeom>
          <a:ln w="12700">
            <a:miter lim="400000"/>
          </a:ln>
        </p:spPr>
      </p:pic>
      <p:pic>
        <p:nvPicPr>
          <p:cNvPr id="21" name="Picture 20">
            <a:extLst>
              <a:ext uri="{FF2B5EF4-FFF2-40B4-BE49-F238E27FC236}">
                <a16:creationId xmlns:a16="http://schemas.microsoft.com/office/drawing/2014/main" id="{963B4FEF-DB14-436F-B779-E0A0AC7041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25" name="Rectangle">
            <a:extLst>
              <a:ext uri="{FF2B5EF4-FFF2-40B4-BE49-F238E27FC236}">
                <a16:creationId xmlns:a16="http://schemas.microsoft.com/office/drawing/2014/main" id="{A19C00EA-5DC1-48AF-BF98-E8F90EC6AC64}"/>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1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53412F8E-93DB-4498-B154-44534360DAFD}"/>
              </a:ext>
            </a:extLst>
          </p:cNvPr>
          <p:cNvSpPr txBox="1"/>
          <p:nvPr/>
        </p:nvSpPr>
        <p:spPr>
          <a:xfrm>
            <a:off x="1219906" y="1193491"/>
            <a:ext cx="11343154" cy="12083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spcBef>
                <a:spcPts val="5400"/>
              </a:spcBef>
            </a:pPr>
            <a:r>
              <a:rPr lang="en-AU" sz="6000" dirty="0">
                <a:solidFill>
                  <a:schemeClr val="tx1"/>
                </a:solidFill>
                <a:latin typeface="AP Letter Med" panose="02000603000000020004" pitchFamily="2" charset="0"/>
              </a:rPr>
              <a:t>Remember to:</a:t>
            </a:r>
          </a:p>
          <a:p>
            <a:pPr>
              <a:lnSpc>
                <a:spcPct val="100000"/>
              </a:lnSpc>
              <a:spcBef>
                <a:spcPts val="600"/>
              </a:spcBef>
            </a:pPr>
            <a:r>
              <a:rPr lang="en-AU" sz="6000" dirty="0">
                <a:solidFill>
                  <a:srgbClr val="DC1928"/>
                </a:solidFill>
                <a:latin typeface="AP Letter Med" panose="02000603000000020004" pitchFamily="2" charset="0"/>
              </a:rPr>
              <a:t>Pause, Breathe, RESET</a:t>
            </a:r>
          </a:p>
        </p:txBody>
      </p:sp>
      <p:sp>
        <p:nvSpPr>
          <p:cNvPr id="16" name="Rectangle 15">
            <a:extLst>
              <a:ext uri="{FF2B5EF4-FFF2-40B4-BE49-F238E27FC236}">
                <a16:creationId xmlns:a16="http://schemas.microsoft.com/office/drawing/2014/main" id="{91CE1A9F-DE2E-4261-AD6D-F55EEA374CB5}"/>
              </a:ext>
            </a:extLst>
          </p:cNvPr>
          <p:cNvSpPr/>
          <p:nvPr/>
        </p:nvSpPr>
        <p:spPr>
          <a:xfrm>
            <a:off x="1148913" y="3217147"/>
            <a:ext cx="10289400" cy="7131439"/>
          </a:xfrm>
          <a:prstGeom prst="rect">
            <a:avLst/>
          </a:prstGeom>
        </p:spPr>
        <p:txBody>
          <a:bodyPr wrap="square">
            <a:spAutoFit/>
          </a:bodyPr>
          <a:lstStyle/>
          <a:p>
            <a:pPr algn="l">
              <a:lnSpc>
                <a:spcPct val="150000"/>
              </a:lnSpc>
            </a:pPr>
            <a:r>
              <a:rPr lang="en-AU" sz="2200" b="0" dirty="0">
                <a:latin typeface="AP Letter Med" panose="02000603000000020004" pitchFamily="2" charset="77"/>
              </a:rPr>
              <a:t>One of the most important things we can do now is take the time to Pause and remember what’s important to us and the connections we have in our Post family. A quick and easy activity we can do is practice </a:t>
            </a:r>
            <a:r>
              <a:rPr lang="en-AU" sz="2200" dirty="0">
                <a:latin typeface="AP Letter Med" panose="02000603000000020004" pitchFamily="2" charset="77"/>
              </a:rPr>
              <a:t>Pause, Breathe </a:t>
            </a:r>
            <a:r>
              <a:rPr lang="en-AU" sz="2200" b="0" dirty="0">
                <a:latin typeface="AP Letter Med" panose="02000603000000020004" pitchFamily="2" charset="77"/>
              </a:rPr>
              <a:t>and</a:t>
            </a:r>
            <a:r>
              <a:rPr lang="en-AU" sz="2200" dirty="0">
                <a:latin typeface="AP Letter Med" panose="02000603000000020004" pitchFamily="2" charset="77"/>
              </a:rPr>
              <a:t> RESET</a:t>
            </a:r>
            <a:r>
              <a:rPr lang="en-AU" sz="2200" b="0" dirty="0">
                <a:latin typeface="AP Letter Med" panose="02000603000000020004" pitchFamily="2" charset="77"/>
              </a:rPr>
              <a:t>. How this works is:</a:t>
            </a:r>
          </a:p>
          <a:p>
            <a:pPr algn="l">
              <a:lnSpc>
                <a:spcPct val="150000"/>
              </a:lnSpc>
            </a:pPr>
            <a:endParaRPr lang="en-AU" sz="2200" b="0" dirty="0">
              <a:latin typeface="AP Letter Med" panose="02000603000000020004" pitchFamily="2" charset="77"/>
            </a:endParaRPr>
          </a:p>
          <a:p>
            <a:pPr marL="457200" lvl="0" indent="-457200" algn="l">
              <a:lnSpc>
                <a:spcPct val="150000"/>
              </a:lnSpc>
              <a:buFont typeface="Arial" panose="020B0604020202020204" pitchFamily="34" charset="0"/>
              <a:buChar char="•"/>
            </a:pPr>
            <a:r>
              <a:rPr lang="en-AU" sz="2200" dirty="0">
                <a:latin typeface="AP Letter Med" panose="02000603000000020004" pitchFamily="2" charset="77"/>
              </a:rPr>
              <a:t>PAUSE</a:t>
            </a:r>
            <a:r>
              <a:rPr lang="en-AU" sz="2200" b="0" dirty="0">
                <a:latin typeface="AP Letter Med" panose="02000603000000020004" pitchFamily="2" charset="77"/>
              </a:rPr>
              <a:t> whenever we notice we have become stressed or distracted, before we operate equipment, handle parcels, or attend a meeting.</a:t>
            </a:r>
          </a:p>
          <a:p>
            <a:pPr marL="457200" lvl="0" indent="-457200" algn="l">
              <a:lnSpc>
                <a:spcPct val="150000"/>
              </a:lnSpc>
              <a:buFont typeface="Arial" panose="020B0604020202020204" pitchFamily="34" charset="0"/>
              <a:buChar char="•"/>
            </a:pPr>
            <a:r>
              <a:rPr lang="en-AU" sz="2200" dirty="0">
                <a:latin typeface="AP Letter Med" panose="02000603000000020004" pitchFamily="2" charset="77"/>
              </a:rPr>
              <a:t>BREATHE</a:t>
            </a:r>
            <a:r>
              <a:rPr lang="en-AU" sz="2200" b="0" dirty="0">
                <a:latin typeface="AP Letter Med" panose="02000603000000020004" pitchFamily="2" charset="77"/>
              </a:rPr>
              <a:t> – A 4 second breath. Breathe in deeply for a count of 2, and out for a count of 2.</a:t>
            </a:r>
          </a:p>
          <a:p>
            <a:pPr marL="457200" lvl="0" indent="-457200" algn="l">
              <a:lnSpc>
                <a:spcPct val="150000"/>
              </a:lnSpc>
              <a:buFont typeface="Arial" panose="020B0604020202020204" pitchFamily="34" charset="0"/>
              <a:buChar char="•"/>
            </a:pPr>
            <a:r>
              <a:rPr lang="en-AU" sz="2200" b="0" dirty="0">
                <a:latin typeface="AP Letter Med" panose="02000603000000020004" pitchFamily="2" charset="77"/>
              </a:rPr>
              <a:t>And </a:t>
            </a:r>
            <a:r>
              <a:rPr lang="en-AU" sz="2200" dirty="0">
                <a:latin typeface="AP Letter Med" panose="02000603000000020004" pitchFamily="2" charset="77"/>
              </a:rPr>
              <a:t>RESET</a:t>
            </a:r>
            <a:r>
              <a:rPr lang="en-AU" sz="2200" b="0" dirty="0">
                <a:latin typeface="AP Letter Med" panose="02000603000000020004" pitchFamily="2" charset="77"/>
              </a:rPr>
              <a:t> our attention back to the here and now </a:t>
            </a:r>
          </a:p>
          <a:p>
            <a:pPr algn="l">
              <a:lnSpc>
                <a:spcPct val="150000"/>
              </a:lnSpc>
            </a:pPr>
            <a:endParaRPr lang="en-AU" sz="2200" b="0" dirty="0">
              <a:latin typeface="AP Letter Med" panose="02000603000000020004" pitchFamily="2" charset="77"/>
            </a:endParaRPr>
          </a:p>
          <a:p>
            <a:pPr algn="l">
              <a:lnSpc>
                <a:spcPct val="150000"/>
              </a:lnSpc>
            </a:pPr>
            <a:r>
              <a:rPr lang="en-AU" sz="2200" b="0" dirty="0">
                <a:latin typeface="AP Letter Med" panose="02000603000000020004" pitchFamily="2" charset="77"/>
              </a:rPr>
              <a:t>It takes less than 10 seconds to do this and helps us feel better, reduces stress, and increases focus. The best thing about this is that you can do it anywhere, anytime, even now.</a:t>
            </a:r>
          </a:p>
        </p:txBody>
      </p:sp>
      <p:sp>
        <p:nvSpPr>
          <p:cNvPr id="23" name="Rectangle 22">
            <a:extLst>
              <a:ext uri="{FF2B5EF4-FFF2-40B4-BE49-F238E27FC236}">
                <a16:creationId xmlns:a16="http://schemas.microsoft.com/office/drawing/2014/main" id="{1C7F90FE-0113-4A63-9549-19E5B4CA0099}"/>
              </a:ext>
            </a:extLst>
          </p:cNvPr>
          <p:cNvSpPr/>
          <p:nvPr/>
        </p:nvSpPr>
        <p:spPr>
          <a:xfrm>
            <a:off x="1148913" y="10645136"/>
            <a:ext cx="8949244" cy="1037463"/>
          </a:xfrm>
          <a:prstGeom prst="rect">
            <a:avLst/>
          </a:prstGeom>
        </p:spPr>
        <p:txBody>
          <a:bodyPr wrap="square">
            <a:spAutoFit/>
          </a:bodyPr>
          <a:lstStyle/>
          <a:p>
            <a:pPr algn="l">
              <a:lnSpc>
                <a:spcPct val="150000"/>
              </a:lnSpc>
              <a:spcAft>
                <a:spcPts val="1800"/>
              </a:spcAft>
            </a:pPr>
            <a:r>
              <a:rPr lang="en-AU" sz="2200" b="0" dirty="0">
                <a:solidFill>
                  <a:srgbClr val="DC1928"/>
                </a:solidFill>
                <a:latin typeface="AP Letter Med" panose="02000603000000020004" pitchFamily="2" charset="0"/>
              </a:rPr>
              <a:t>Identify how you will include Pause, Breathe, RESET into your Safety Advocate plan. </a:t>
            </a:r>
          </a:p>
        </p:txBody>
      </p:sp>
      <p:pic>
        <p:nvPicPr>
          <p:cNvPr id="3" name="Picture 2" descr="A collage of two people&#10;&#10;Description automatically generated with medium confidence">
            <a:extLst>
              <a:ext uri="{FF2B5EF4-FFF2-40B4-BE49-F238E27FC236}">
                <a16:creationId xmlns:a16="http://schemas.microsoft.com/office/drawing/2014/main" id="{68C38DF3-B54A-7943-9554-7DA5F657CB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01039" y="3951783"/>
            <a:ext cx="9955612" cy="5812434"/>
          </a:xfrm>
          <a:prstGeom prst="rect">
            <a:avLst/>
          </a:prstGeom>
        </p:spPr>
      </p:pic>
    </p:spTree>
    <p:extLst>
      <p:ext uri="{BB962C8B-B14F-4D97-AF65-F5344CB8AC3E}">
        <p14:creationId xmlns:p14="http://schemas.microsoft.com/office/powerpoint/2010/main" val="292946374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23715A-832B-944E-9416-EBB9262C6804}"/>
              </a:ext>
            </a:extLst>
          </p:cNvPr>
          <p:cNvSpPr/>
          <p:nvPr/>
        </p:nvSpPr>
        <p:spPr>
          <a:xfrm>
            <a:off x="0" y="0"/>
            <a:ext cx="24384000" cy="13716000"/>
          </a:xfrm>
          <a:prstGeom prst="rect">
            <a:avLst/>
          </a:prstGeom>
          <a:solidFill>
            <a:srgbClr val="DC192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 name="Title 1">
            <a:extLst>
              <a:ext uri="{FF2B5EF4-FFF2-40B4-BE49-F238E27FC236}">
                <a16:creationId xmlns:a16="http://schemas.microsoft.com/office/drawing/2014/main" id="{06F4964F-3BEB-CD46-AF5F-1BA4A45DF453}"/>
              </a:ext>
            </a:extLst>
          </p:cNvPr>
          <p:cNvSpPr>
            <a:spLocks noGrp="1"/>
          </p:cNvSpPr>
          <p:nvPr>
            <p:ph type="title"/>
          </p:nvPr>
        </p:nvSpPr>
        <p:spPr>
          <a:xfrm>
            <a:off x="1778000" y="3282950"/>
            <a:ext cx="13685520" cy="3126740"/>
          </a:xfrm>
        </p:spPr>
        <p:txBody>
          <a:bodyPr>
            <a:normAutofit/>
          </a:bodyPr>
          <a:lstStyle/>
          <a:p>
            <a:pPr algn="l"/>
            <a:r>
              <a:rPr lang="en-US" sz="8000" dirty="0">
                <a:solidFill>
                  <a:schemeClr val="bg1"/>
                </a:solidFill>
              </a:rPr>
              <a:t>OneSafe Instructions for Mobile Users</a:t>
            </a:r>
          </a:p>
        </p:txBody>
      </p:sp>
    </p:spTree>
    <p:extLst>
      <p:ext uri="{BB962C8B-B14F-4D97-AF65-F5344CB8AC3E}">
        <p14:creationId xmlns:p14="http://schemas.microsoft.com/office/powerpoint/2010/main" val="2505297032"/>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Arrow: Pentagon 14">
            <a:extLst>
              <a:ext uri="{FF2B5EF4-FFF2-40B4-BE49-F238E27FC236}">
                <a16:creationId xmlns:a16="http://schemas.microsoft.com/office/drawing/2014/main" id="{29807D54-2E54-014D-9B9E-40D23A38CDDE}"/>
              </a:ext>
            </a:extLst>
          </p:cNvPr>
          <p:cNvSpPr/>
          <p:nvPr/>
        </p:nvSpPr>
        <p:spPr>
          <a:xfrm>
            <a:off x="5407" y="836725"/>
            <a:ext cx="10086162" cy="1090116"/>
          </a:xfrm>
          <a:prstGeom prst="homePlate">
            <a:avLst/>
          </a:prstGeom>
          <a:solidFill>
            <a:schemeClr val="tx2">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1" name="Picture 20">
            <a:extLst>
              <a:ext uri="{FF2B5EF4-FFF2-40B4-BE49-F238E27FC236}">
                <a16:creationId xmlns:a16="http://schemas.microsoft.com/office/drawing/2014/main" id="{963B4FEF-DB14-436F-B779-E0A0AC7041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25" name="Rectangle">
            <a:extLst>
              <a:ext uri="{FF2B5EF4-FFF2-40B4-BE49-F238E27FC236}">
                <a16:creationId xmlns:a16="http://schemas.microsoft.com/office/drawing/2014/main" id="{A19C00EA-5DC1-48AF-BF98-E8F90EC6AC64}"/>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1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53412F8E-93DB-4498-B154-44534360DAFD}"/>
              </a:ext>
            </a:extLst>
          </p:cNvPr>
          <p:cNvSpPr txBox="1"/>
          <p:nvPr/>
        </p:nvSpPr>
        <p:spPr>
          <a:xfrm>
            <a:off x="1246188" y="775783"/>
            <a:ext cx="7604600" cy="12083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spcBef>
                <a:spcPts val="5400"/>
              </a:spcBef>
            </a:pPr>
            <a:r>
              <a:rPr lang="en-AU" sz="3600" dirty="0">
                <a:solidFill>
                  <a:schemeClr val="bg1"/>
                </a:solidFill>
                <a:latin typeface="AP Letter Med" panose="02000603000000020004" pitchFamily="2" charset="0"/>
              </a:rPr>
              <a:t>Instructions for </a:t>
            </a:r>
            <a:r>
              <a:rPr lang="en-AU" sz="3600" dirty="0">
                <a:solidFill>
                  <a:srgbClr val="FF0000"/>
                </a:solidFill>
                <a:latin typeface="AP Letter Med" panose="02000603000000020004" pitchFamily="2" charset="0"/>
              </a:rPr>
              <a:t>Mobile Users.</a:t>
            </a:r>
          </a:p>
        </p:txBody>
      </p:sp>
      <p:pic>
        <p:nvPicPr>
          <p:cNvPr id="10" name="Picture 9" descr="Graphical user interface, text, application, email&#10;&#10;Description automatically generated">
            <a:extLst>
              <a:ext uri="{FF2B5EF4-FFF2-40B4-BE49-F238E27FC236}">
                <a16:creationId xmlns:a16="http://schemas.microsoft.com/office/drawing/2014/main" id="{9739455B-7367-6544-B205-0ACFFC4D44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55515" y="3336782"/>
            <a:ext cx="3379842" cy="6011612"/>
          </a:xfrm>
          <a:prstGeom prst="rect">
            <a:avLst/>
          </a:prstGeom>
          <a:ln>
            <a:solidFill>
              <a:schemeClr val="bg1">
                <a:lumMod val="50000"/>
              </a:schemeClr>
            </a:solidFill>
          </a:ln>
        </p:spPr>
      </p:pic>
      <p:pic>
        <p:nvPicPr>
          <p:cNvPr id="11" name="Picture 10" descr="Graphical user interface, application&#10;&#10;Description automatically generated">
            <a:extLst>
              <a:ext uri="{FF2B5EF4-FFF2-40B4-BE49-F238E27FC236}">
                <a16:creationId xmlns:a16="http://schemas.microsoft.com/office/drawing/2014/main" id="{D578E724-6197-1442-81E8-C014D46E42F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979855" y="3267486"/>
            <a:ext cx="3418802" cy="6080908"/>
          </a:xfrm>
          <a:prstGeom prst="rect">
            <a:avLst/>
          </a:prstGeom>
          <a:ln>
            <a:solidFill>
              <a:schemeClr val="bg1">
                <a:lumMod val="50000"/>
              </a:schemeClr>
            </a:solidFill>
          </a:ln>
        </p:spPr>
      </p:pic>
      <p:pic>
        <p:nvPicPr>
          <p:cNvPr id="12" name="Picture 11" descr="Graphical user interface, text, application&#10;&#10;Description automatically generated">
            <a:extLst>
              <a:ext uri="{FF2B5EF4-FFF2-40B4-BE49-F238E27FC236}">
                <a16:creationId xmlns:a16="http://schemas.microsoft.com/office/drawing/2014/main" id="{A211A4E8-5F72-484A-B5CA-3323148FF58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46188" y="3314830"/>
            <a:ext cx="3392186" cy="6033568"/>
          </a:xfrm>
          <a:prstGeom prst="rect">
            <a:avLst/>
          </a:prstGeom>
          <a:ln>
            <a:solidFill>
              <a:schemeClr val="bg1">
                <a:lumMod val="50000"/>
              </a:schemeClr>
            </a:solidFill>
          </a:ln>
        </p:spPr>
      </p:pic>
      <p:pic>
        <p:nvPicPr>
          <p:cNvPr id="13" name="Picture 12" descr="Graphical user interface, application&#10;&#10;Description automatically generated">
            <a:extLst>
              <a:ext uri="{FF2B5EF4-FFF2-40B4-BE49-F238E27FC236}">
                <a16:creationId xmlns:a16="http://schemas.microsoft.com/office/drawing/2014/main" id="{E48EFD4B-72EA-384C-AC24-33DEB536612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673471" y="3267485"/>
            <a:ext cx="3418802" cy="6080910"/>
          </a:xfrm>
          <a:prstGeom prst="rect">
            <a:avLst/>
          </a:prstGeom>
          <a:ln>
            <a:solidFill>
              <a:schemeClr val="bg1">
                <a:lumMod val="50000"/>
              </a:schemeClr>
            </a:solidFill>
          </a:ln>
        </p:spPr>
      </p:pic>
      <p:pic>
        <p:nvPicPr>
          <p:cNvPr id="15" name="Picture 14">
            <a:extLst>
              <a:ext uri="{FF2B5EF4-FFF2-40B4-BE49-F238E27FC236}">
                <a16:creationId xmlns:a16="http://schemas.microsoft.com/office/drawing/2014/main" id="{3E541983-A11D-1944-8ADE-699C1E13663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62154" y="3336783"/>
            <a:ext cx="3380596" cy="6012954"/>
          </a:xfrm>
          <a:prstGeom prst="rect">
            <a:avLst/>
          </a:prstGeom>
          <a:ln>
            <a:solidFill>
              <a:schemeClr val="bg1">
                <a:lumMod val="50000"/>
              </a:schemeClr>
            </a:solidFill>
          </a:ln>
        </p:spPr>
      </p:pic>
      <p:sp>
        <p:nvSpPr>
          <p:cNvPr id="16" name="TextBox 15">
            <a:extLst>
              <a:ext uri="{FF2B5EF4-FFF2-40B4-BE49-F238E27FC236}">
                <a16:creationId xmlns:a16="http://schemas.microsoft.com/office/drawing/2014/main" id="{63808C85-00A7-454A-89D4-70E9DC17B80E}"/>
              </a:ext>
            </a:extLst>
          </p:cNvPr>
          <p:cNvSpPr txBox="1"/>
          <p:nvPr/>
        </p:nvSpPr>
        <p:spPr>
          <a:xfrm>
            <a:off x="1246188" y="9577768"/>
            <a:ext cx="3038302" cy="1938992"/>
          </a:xfrm>
          <a:prstGeom prst="rect">
            <a:avLst/>
          </a:prstGeom>
          <a:noFill/>
        </p:spPr>
        <p:txBody>
          <a:bodyPr wrap="square" rtlCol="0">
            <a:spAutoFit/>
          </a:bodyPr>
          <a:lstStyle/>
          <a:p>
            <a:pPr algn="ctr"/>
            <a:r>
              <a:rPr lang="en-AU" sz="2400" b="0" dirty="0"/>
              <a:t>On your mobile go to your Dashboard on: </a:t>
            </a:r>
            <a:r>
              <a:rPr lang="en-AU" sz="2400" b="0" dirty="0" err="1"/>
              <a:t>ourpost.com.au</a:t>
            </a:r>
            <a:endParaRPr lang="en-AU" sz="2400" b="0" dirty="0"/>
          </a:p>
          <a:p>
            <a:pPr algn="ctr"/>
            <a:endParaRPr lang="en-AU" sz="2400" b="0" dirty="0"/>
          </a:p>
          <a:p>
            <a:pPr algn="ctr"/>
            <a:r>
              <a:rPr lang="en-AU" sz="2400" b="0" dirty="0"/>
              <a:t> </a:t>
            </a:r>
          </a:p>
        </p:txBody>
      </p:sp>
      <p:sp>
        <p:nvSpPr>
          <p:cNvPr id="17" name="TextBox 16">
            <a:extLst>
              <a:ext uri="{FF2B5EF4-FFF2-40B4-BE49-F238E27FC236}">
                <a16:creationId xmlns:a16="http://schemas.microsoft.com/office/drawing/2014/main" id="{9BE6D368-68EE-2B47-9320-10D1BE1B53D6}"/>
              </a:ext>
            </a:extLst>
          </p:cNvPr>
          <p:cNvSpPr txBox="1"/>
          <p:nvPr/>
        </p:nvSpPr>
        <p:spPr>
          <a:xfrm>
            <a:off x="5602867" y="9532970"/>
            <a:ext cx="3524190" cy="1200329"/>
          </a:xfrm>
          <a:prstGeom prst="rect">
            <a:avLst/>
          </a:prstGeom>
          <a:noFill/>
        </p:spPr>
        <p:txBody>
          <a:bodyPr wrap="square" rtlCol="0">
            <a:spAutoFit/>
          </a:bodyPr>
          <a:lstStyle/>
          <a:p>
            <a:pPr algn="ctr"/>
            <a:r>
              <a:rPr lang="en-AU" sz="2400" b="0"/>
              <a:t>Scroll down to “OneSafe”</a:t>
            </a:r>
          </a:p>
          <a:p>
            <a:pPr algn="ctr"/>
            <a:r>
              <a:rPr lang="en-AU" sz="2400" b="0"/>
              <a:t>&amp; click</a:t>
            </a:r>
          </a:p>
        </p:txBody>
      </p:sp>
      <p:sp>
        <p:nvSpPr>
          <p:cNvPr id="18" name="TextBox 17">
            <a:extLst>
              <a:ext uri="{FF2B5EF4-FFF2-40B4-BE49-F238E27FC236}">
                <a16:creationId xmlns:a16="http://schemas.microsoft.com/office/drawing/2014/main" id="{8602782E-3988-FD48-9CB3-4E1676EDF64C}"/>
              </a:ext>
            </a:extLst>
          </p:cNvPr>
          <p:cNvSpPr txBox="1"/>
          <p:nvPr/>
        </p:nvSpPr>
        <p:spPr>
          <a:xfrm>
            <a:off x="10772045" y="9532970"/>
            <a:ext cx="2129310" cy="830997"/>
          </a:xfrm>
          <a:prstGeom prst="rect">
            <a:avLst/>
          </a:prstGeom>
          <a:noFill/>
        </p:spPr>
        <p:txBody>
          <a:bodyPr wrap="square" rtlCol="0">
            <a:spAutoFit/>
          </a:bodyPr>
          <a:lstStyle/>
          <a:p>
            <a:pPr algn="ctr"/>
            <a:r>
              <a:rPr lang="en-AU" sz="2400" b="0"/>
              <a:t>Scroll down to “My PSIs”</a:t>
            </a:r>
          </a:p>
        </p:txBody>
      </p:sp>
      <p:sp>
        <p:nvSpPr>
          <p:cNvPr id="20" name="TextBox 19">
            <a:extLst>
              <a:ext uri="{FF2B5EF4-FFF2-40B4-BE49-F238E27FC236}">
                <a16:creationId xmlns:a16="http://schemas.microsoft.com/office/drawing/2014/main" id="{243E403D-FEAA-F149-9035-2B0102ED7BC8}"/>
              </a:ext>
            </a:extLst>
          </p:cNvPr>
          <p:cNvSpPr txBox="1"/>
          <p:nvPr/>
        </p:nvSpPr>
        <p:spPr>
          <a:xfrm>
            <a:off x="15624599" y="9548220"/>
            <a:ext cx="2129310" cy="830997"/>
          </a:xfrm>
          <a:prstGeom prst="rect">
            <a:avLst/>
          </a:prstGeom>
          <a:noFill/>
        </p:spPr>
        <p:txBody>
          <a:bodyPr wrap="square" rtlCol="0">
            <a:spAutoFit/>
          </a:bodyPr>
          <a:lstStyle/>
          <a:p>
            <a:pPr algn="ctr"/>
            <a:r>
              <a:rPr lang="en-AU" sz="2400" b="0" dirty="0"/>
              <a:t>Click on </a:t>
            </a:r>
          </a:p>
          <a:p>
            <a:pPr algn="ctr"/>
            <a:r>
              <a:rPr lang="en-AU" sz="2400" b="0" dirty="0"/>
              <a:t>“My PSIs”</a:t>
            </a:r>
          </a:p>
        </p:txBody>
      </p:sp>
      <p:sp>
        <p:nvSpPr>
          <p:cNvPr id="22" name="TextBox 21">
            <a:extLst>
              <a:ext uri="{FF2B5EF4-FFF2-40B4-BE49-F238E27FC236}">
                <a16:creationId xmlns:a16="http://schemas.microsoft.com/office/drawing/2014/main" id="{D4C22487-AF1B-844F-838A-71B2437B8A4C}"/>
              </a:ext>
            </a:extLst>
          </p:cNvPr>
          <p:cNvSpPr txBox="1"/>
          <p:nvPr/>
        </p:nvSpPr>
        <p:spPr>
          <a:xfrm>
            <a:off x="20300113" y="9548220"/>
            <a:ext cx="2129310" cy="830997"/>
          </a:xfrm>
          <a:prstGeom prst="rect">
            <a:avLst/>
          </a:prstGeom>
          <a:noFill/>
        </p:spPr>
        <p:txBody>
          <a:bodyPr wrap="square" rtlCol="0">
            <a:spAutoFit/>
          </a:bodyPr>
          <a:lstStyle/>
          <a:p>
            <a:pPr algn="ctr"/>
            <a:r>
              <a:rPr lang="en-AU" sz="2400" b="0"/>
              <a:t>Click </a:t>
            </a:r>
          </a:p>
          <a:p>
            <a:pPr algn="ctr"/>
            <a:r>
              <a:rPr lang="en-AU" sz="2400" b="0"/>
              <a:t>“+ create”</a:t>
            </a:r>
          </a:p>
        </p:txBody>
      </p:sp>
      <p:sp>
        <p:nvSpPr>
          <p:cNvPr id="23" name="Rectangle 22">
            <a:extLst>
              <a:ext uri="{FF2B5EF4-FFF2-40B4-BE49-F238E27FC236}">
                <a16:creationId xmlns:a16="http://schemas.microsoft.com/office/drawing/2014/main" id="{B83756A0-6DC6-A04F-A0E7-698302B7C0F8}"/>
              </a:ext>
            </a:extLst>
          </p:cNvPr>
          <p:cNvSpPr/>
          <p:nvPr/>
        </p:nvSpPr>
        <p:spPr>
          <a:xfrm>
            <a:off x="22226900" y="8465728"/>
            <a:ext cx="910912" cy="527836"/>
          </a:xfrm>
          <a:prstGeom prst="rect">
            <a:avLst/>
          </a:prstGeom>
          <a:noFill/>
          <a:ln w="28575">
            <a:solidFill>
              <a:srgbClr val="D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p>
        </p:txBody>
      </p:sp>
      <p:sp>
        <p:nvSpPr>
          <p:cNvPr id="24" name="Rectangle 23">
            <a:extLst>
              <a:ext uri="{FF2B5EF4-FFF2-40B4-BE49-F238E27FC236}">
                <a16:creationId xmlns:a16="http://schemas.microsoft.com/office/drawing/2014/main" id="{42C515FC-478F-8B4B-A9F2-19EBDF0113B7}"/>
              </a:ext>
            </a:extLst>
          </p:cNvPr>
          <p:cNvSpPr/>
          <p:nvPr/>
        </p:nvSpPr>
        <p:spPr>
          <a:xfrm>
            <a:off x="14960803" y="7040289"/>
            <a:ext cx="1737210" cy="1785650"/>
          </a:xfrm>
          <a:prstGeom prst="rect">
            <a:avLst/>
          </a:prstGeom>
          <a:noFill/>
          <a:ln w="28575">
            <a:solidFill>
              <a:srgbClr val="D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p>
        </p:txBody>
      </p:sp>
      <p:sp>
        <p:nvSpPr>
          <p:cNvPr id="27" name="Rectangle 26">
            <a:extLst>
              <a:ext uri="{FF2B5EF4-FFF2-40B4-BE49-F238E27FC236}">
                <a16:creationId xmlns:a16="http://schemas.microsoft.com/office/drawing/2014/main" id="{3F1EA5FB-0B38-AD44-A78A-1F80379D3746}"/>
              </a:ext>
            </a:extLst>
          </p:cNvPr>
          <p:cNvSpPr/>
          <p:nvPr/>
        </p:nvSpPr>
        <p:spPr>
          <a:xfrm>
            <a:off x="5798555" y="5738925"/>
            <a:ext cx="3132814" cy="1178710"/>
          </a:xfrm>
          <a:prstGeom prst="rect">
            <a:avLst/>
          </a:prstGeom>
          <a:noFill/>
          <a:ln w="28575">
            <a:solidFill>
              <a:srgbClr val="D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p>
        </p:txBody>
      </p:sp>
      <p:sp>
        <p:nvSpPr>
          <p:cNvPr id="29" name="TextBox 28">
            <a:extLst>
              <a:ext uri="{FF2B5EF4-FFF2-40B4-BE49-F238E27FC236}">
                <a16:creationId xmlns:a16="http://schemas.microsoft.com/office/drawing/2014/main" id="{59DF956E-E69F-8646-9771-AAAFB3EBE248}"/>
              </a:ext>
            </a:extLst>
          </p:cNvPr>
          <p:cNvSpPr txBox="1"/>
          <p:nvPr/>
        </p:nvSpPr>
        <p:spPr>
          <a:xfrm>
            <a:off x="10333753" y="1123676"/>
            <a:ext cx="7917360" cy="830997"/>
          </a:xfrm>
          <a:prstGeom prst="rect">
            <a:avLst/>
          </a:prstGeom>
          <a:noFill/>
        </p:spPr>
        <p:txBody>
          <a:bodyPr wrap="square" rtlCol="0">
            <a:spAutoFit/>
          </a:bodyPr>
          <a:lstStyle/>
          <a:p>
            <a:pPr algn="l"/>
            <a:r>
              <a:rPr lang="en-AU" sz="2400" dirty="0"/>
              <a:t>The following provides an example of how to complete a Safety Go See Walk using a 5s example.</a:t>
            </a:r>
          </a:p>
        </p:txBody>
      </p:sp>
      <p:sp>
        <p:nvSpPr>
          <p:cNvPr id="30" name="TextBox 29">
            <a:extLst>
              <a:ext uri="{FF2B5EF4-FFF2-40B4-BE49-F238E27FC236}">
                <a16:creationId xmlns:a16="http://schemas.microsoft.com/office/drawing/2014/main" id="{EF42CCEC-4DD7-AC43-9C3C-362FE24C6399}"/>
              </a:ext>
            </a:extLst>
          </p:cNvPr>
          <p:cNvSpPr txBox="1"/>
          <p:nvPr/>
        </p:nvSpPr>
        <p:spPr>
          <a:xfrm>
            <a:off x="1246188" y="2629800"/>
            <a:ext cx="3392185" cy="461665"/>
          </a:xfrm>
          <a:prstGeom prst="rect">
            <a:avLst/>
          </a:prstGeom>
          <a:noFill/>
        </p:spPr>
        <p:txBody>
          <a:bodyPr wrap="square" rtlCol="0">
            <a:spAutoFit/>
          </a:bodyPr>
          <a:lstStyle/>
          <a:p>
            <a:r>
              <a:rPr lang="en-AU" sz="2400" dirty="0">
                <a:solidFill>
                  <a:srgbClr val="DC1928"/>
                </a:solidFill>
              </a:rPr>
              <a:t>1.</a:t>
            </a:r>
          </a:p>
        </p:txBody>
      </p:sp>
      <p:sp>
        <p:nvSpPr>
          <p:cNvPr id="31" name="TextBox 30">
            <a:extLst>
              <a:ext uri="{FF2B5EF4-FFF2-40B4-BE49-F238E27FC236}">
                <a16:creationId xmlns:a16="http://schemas.microsoft.com/office/drawing/2014/main" id="{7408E67F-3DB8-C24A-B9DF-E0731021E8F1}"/>
              </a:ext>
            </a:extLst>
          </p:cNvPr>
          <p:cNvSpPr txBox="1"/>
          <p:nvPr/>
        </p:nvSpPr>
        <p:spPr>
          <a:xfrm>
            <a:off x="5668869" y="2658213"/>
            <a:ext cx="3392185" cy="461665"/>
          </a:xfrm>
          <a:prstGeom prst="rect">
            <a:avLst/>
          </a:prstGeom>
          <a:noFill/>
        </p:spPr>
        <p:txBody>
          <a:bodyPr wrap="square" rtlCol="0">
            <a:spAutoFit/>
          </a:bodyPr>
          <a:lstStyle/>
          <a:p>
            <a:r>
              <a:rPr lang="en-AU" sz="2400" dirty="0">
                <a:solidFill>
                  <a:srgbClr val="DC1928"/>
                </a:solidFill>
              </a:rPr>
              <a:t>2.</a:t>
            </a:r>
          </a:p>
        </p:txBody>
      </p:sp>
      <p:sp>
        <p:nvSpPr>
          <p:cNvPr id="32" name="TextBox 31">
            <a:extLst>
              <a:ext uri="{FF2B5EF4-FFF2-40B4-BE49-F238E27FC236}">
                <a16:creationId xmlns:a16="http://schemas.microsoft.com/office/drawing/2014/main" id="{C57B9154-4BB5-1049-8BC7-DF1D885349E1}"/>
              </a:ext>
            </a:extLst>
          </p:cNvPr>
          <p:cNvSpPr txBox="1"/>
          <p:nvPr/>
        </p:nvSpPr>
        <p:spPr>
          <a:xfrm>
            <a:off x="10191749" y="2666474"/>
            <a:ext cx="3392185" cy="461665"/>
          </a:xfrm>
          <a:prstGeom prst="rect">
            <a:avLst/>
          </a:prstGeom>
          <a:noFill/>
        </p:spPr>
        <p:txBody>
          <a:bodyPr wrap="square" rtlCol="0">
            <a:spAutoFit/>
          </a:bodyPr>
          <a:lstStyle/>
          <a:p>
            <a:r>
              <a:rPr lang="en-AU" sz="2400" dirty="0">
                <a:solidFill>
                  <a:srgbClr val="DC1928"/>
                </a:solidFill>
              </a:rPr>
              <a:t>3.</a:t>
            </a:r>
          </a:p>
        </p:txBody>
      </p:sp>
      <p:sp>
        <p:nvSpPr>
          <p:cNvPr id="33" name="TextBox 32">
            <a:extLst>
              <a:ext uri="{FF2B5EF4-FFF2-40B4-BE49-F238E27FC236}">
                <a16:creationId xmlns:a16="http://schemas.microsoft.com/office/drawing/2014/main" id="{A69B06B6-2706-E249-ADF9-2916440C0020}"/>
              </a:ext>
            </a:extLst>
          </p:cNvPr>
          <p:cNvSpPr txBox="1"/>
          <p:nvPr/>
        </p:nvSpPr>
        <p:spPr>
          <a:xfrm>
            <a:off x="14960803" y="2666474"/>
            <a:ext cx="3392185" cy="461665"/>
          </a:xfrm>
          <a:prstGeom prst="rect">
            <a:avLst/>
          </a:prstGeom>
          <a:noFill/>
        </p:spPr>
        <p:txBody>
          <a:bodyPr wrap="square" rtlCol="0">
            <a:spAutoFit/>
          </a:bodyPr>
          <a:lstStyle/>
          <a:p>
            <a:r>
              <a:rPr lang="en-AU" sz="2400" dirty="0">
                <a:solidFill>
                  <a:srgbClr val="DC1928"/>
                </a:solidFill>
              </a:rPr>
              <a:t>4.</a:t>
            </a:r>
          </a:p>
        </p:txBody>
      </p:sp>
      <p:sp>
        <p:nvSpPr>
          <p:cNvPr id="34" name="TextBox 33">
            <a:extLst>
              <a:ext uri="{FF2B5EF4-FFF2-40B4-BE49-F238E27FC236}">
                <a16:creationId xmlns:a16="http://schemas.microsoft.com/office/drawing/2014/main" id="{180EDC3A-BF48-D04F-8A9A-A6C922F04F9C}"/>
              </a:ext>
            </a:extLst>
          </p:cNvPr>
          <p:cNvSpPr txBox="1"/>
          <p:nvPr/>
        </p:nvSpPr>
        <p:spPr>
          <a:xfrm>
            <a:off x="19755515" y="2666474"/>
            <a:ext cx="3392185" cy="461665"/>
          </a:xfrm>
          <a:prstGeom prst="rect">
            <a:avLst/>
          </a:prstGeom>
          <a:noFill/>
        </p:spPr>
        <p:txBody>
          <a:bodyPr wrap="square" rtlCol="0">
            <a:spAutoFit/>
          </a:bodyPr>
          <a:lstStyle/>
          <a:p>
            <a:r>
              <a:rPr lang="en-AU" sz="2400" dirty="0">
                <a:solidFill>
                  <a:srgbClr val="DC1928"/>
                </a:solidFill>
              </a:rPr>
              <a:t>5.</a:t>
            </a:r>
          </a:p>
        </p:txBody>
      </p:sp>
    </p:spTree>
    <p:extLst>
      <p:ext uri="{BB962C8B-B14F-4D97-AF65-F5344CB8AC3E}">
        <p14:creationId xmlns:p14="http://schemas.microsoft.com/office/powerpoint/2010/main" val="424336529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for the camera&#10;&#10;Description automatically generated with low confidence">
            <a:extLst>
              <a:ext uri="{FF2B5EF4-FFF2-40B4-BE49-F238E27FC236}">
                <a16:creationId xmlns:a16="http://schemas.microsoft.com/office/drawing/2014/main" id="{FEFC2E2C-39BE-3444-8759-EC578A5CA2DE}"/>
              </a:ext>
            </a:extLst>
          </p:cNvPr>
          <p:cNvPicPr>
            <a:picLocks noChangeAspect="1"/>
          </p:cNvPicPr>
          <p:nvPr/>
        </p:nvPicPr>
        <p:blipFill rotWithShape="1">
          <a:blip r:embed="rId3">
            <a:extLst>
              <a:ext uri="{28A0092B-C50C-407E-A947-70E740481C1C}">
                <a14:useLocalDpi xmlns:a14="http://schemas.microsoft.com/office/drawing/2010/main" val="0"/>
              </a:ext>
            </a:extLst>
          </a:blip>
          <a:srcRect l="-28" t="8405" r="-213" b="13567"/>
          <a:stretch/>
        </p:blipFill>
        <p:spPr>
          <a:xfrm>
            <a:off x="-7089" y="378211"/>
            <a:ext cx="24556741" cy="12537690"/>
          </a:xfrm>
          <a:prstGeom prst="rect">
            <a:avLst/>
          </a:prstGeom>
        </p:spPr>
      </p:pic>
      <p:sp>
        <p:nvSpPr>
          <p:cNvPr id="10" name="Rectangle">
            <a:extLst>
              <a:ext uri="{FF2B5EF4-FFF2-40B4-BE49-F238E27FC236}">
                <a16:creationId xmlns:a16="http://schemas.microsoft.com/office/drawing/2014/main" id="{589095BE-79EE-794C-827F-4BF6DC9AAD79}"/>
              </a:ext>
            </a:extLst>
          </p:cNvPr>
          <p:cNvSpPr/>
          <p:nvPr/>
        </p:nvSpPr>
        <p:spPr>
          <a:xfrm flipH="1">
            <a:off x="12430124" y="1828799"/>
            <a:ext cx="11895138" cy="7612381"/>
          </a:xfrm>
          <a:prstGeom prst="rect">
            <a:avLst/>
          </a:prstGeom>
          <a:solidFill>
            <a:srgbClr val="313132">
              <a:alpha val="70000"/>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Helvetica Neue Medium"/>
              <a:ea typeface="+mn-ea"/>
              <a:cs typeface="+mn-cs"/>
              <a:sym typeface="Helvetica Neue Medium"/>
            </a:endParaRPr>
          </a:p>
        </p:txBody>
      </p:sp>
      <p:pic>
        <p:nvPicPr>
          <p:cNvPr id="21" name="Picture 20">
            <a:extLst>
              <a:ext uri="{FF2B5EF4-FFF2-40B4-BE49-F238E27FC236}">
                <a16:creationId xmlns:a16="http://schemas.microsoft.com/office/drawing/2014/main" id="{963B4FEF-DB14-436F-B779-E0A0AC7041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25" name="Rectangle">
            <a:extLst>
              <a:ext uri="{FF2B5EF4-FFF2-40B4-BE49-F238E27FC236}">
                <a16:creationId xmlns:a16="http://schemas.microsoft.com/office/drawing/2014/main" id="{A19C00EA-5DC1-48AF-BF98-E8F90EC6AC64}"/>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8" name="Rectangle 7">
            <a:extLst>
              <a:ext uri="{FF2B5EF4-FFF2-40B4-BE49-F238E27FC236}">
                <a16:creationId xmlns:a16="http://schemas.microsoft.com/office/drawing/2014/main" id="{28EBDCB8-642F-5B45-B795-373011D85A80}"/>
              </a:ext>
            </a:extLst>
          </p:cNvPr>
          <p:cNvSpPr/>
          <p:nvPr/>
        </p:nvSpPr>
        <p:spPr>
          <a:xfrm>
            <a:off x="13167400" y="2452777"/>
            <a:ext cx="10516541" cy="907941"/>
          </a:xfrm>
          <a:prstGeom prst="rect">
            <a:avLst/>
          </a:prstGeom>
        </p:spPr>
        <p:txBody>
          <a:bodyPr wrap="square">
            <a:spAutoFit/>
          </a:bodyPr>
          <a:lstStyle/>
          <a:p>
            <a:pPr algn="l"/>
            <a:r>
              <a:rPr lang="en-AU" sz="5300" b="0" dirty="0">
                <a:solidFill>
                  <a:schemeClr val="bg1"/>
                </a:solidFill>
                <a:latin typeface="AP Letter Med" panose="02000603000000020004" pitchFamily="2" charset="0"/>
              </a:rPr>
              <a:t>Safety Advocates help with:</a:t>
            </a:r>
          </a:p>
        </p:txBody>
      </p:sp>
      <p:sp>
        <p:nvSpPr>
          <p:cNvPr id="9" name="Rectangle 8">
            <a:extLst>
              <a:ext uri="{FF2B5EF4-FFF2-40B4-BE49-F238E27FC236}">
                <a16:creationId xmlns:a16="http://schemas.microsoft.com/office/drawing/2014/main" id="{FEF58E9E-9120-044B-BD7A-9DF5436073A1}"/>
              </a:ext>
            </a:extLst>
          </p:cNvPr>
          <p:cNvSpPr/>
          <p:nvPr/>
        </p:nvSpPr>
        <p:spPr>
          <a:xfrm>
            <a:off x="13207926" y="3853946"/>
            <a:ext cx="10516541" cy="4810291"/>
          </a:xfrm>
          <a:prstGeom prst="rect">
            <a:avLst/>
          </a:prstGeom>
        </p:spPr>
        <p:txBody>
          <a:bodyPr wrap="square">
            <a:spAutoFit/>
          </a:bodyPr>
          <a:lstStyle/>
          <a:p>
            <a:pPr marL="342900" lvl="0" indent="-342900" algn="l">
              <a:lnSpc>
                <a:spcPct val="150000"/>
              </a:lnSpc>
              <a:buClr>
                <a:srgbClr val="FF4F37"/>
              </a:buClr>
              <a:buFont typeface="Wingdings 3" panose="05040102010807070707" pitchFamily="18" charset="2"/>
              <a:buChar char=""/>
            </a:pPr>
            <a:r>
              <a:rPr lang="en-AU" sz="2600" b="0" dirty="0">
                <a:solidFill>
                  <a:schemeClr val="bg1"/>
                </a:solidFill>
                <a:latin typeface="AP Letter Med" panose="02000603000000020004" pitchFamily="2" charset="0"/>
              </a:rPr>
              <a:t>Checking In on workmates wellbeing</a:t>
            </a:r>
          </a:p>
          <a:p>
            <a:pPr marL="342900" indent="-342900" algn="l">
              <a:lnSpc>
                <a:spcPct val="150000"/>
              </a:lnSpc>
              <a:buClr>
                <a:srgbClr val="FF4F37"/>
              </a:buClr>
              <a:buFont typeface="Wingdings 3" panose="05040102010807070707" pitchFamily="18" charset="2"/>
              <a:buChar char=""/>
            </a:pPr>
            <a:r>
              <a:rPr lang="en-AU" sz="2600" b="0" dirty="0">
                <a:solidFill>
                  <a:schemeClr val="bg1"/>
                </a:solidFill>
                <a:latin typeface="AP Letter Med" panose="02000603000000020004" pitchFamily="2" charset="0"/>
              </a:rPr>
              <a:t>Identifying hazards and risks in work zones</a:t>
            </a:r>
          </a:p>
          <a:p>
            <a:pPr marL="342900" lvl="0" indent="-342900" algn="l">
              <a:lnSpc>
                <a:spcPct val="150000"/>
              </a:lnSpc>
              <a:buClr>
                <a:srgbClr val="FF4F37"/>
              </a:buClr>
              <a:buFont typeface="Wingdings 3" panose="05040102010807070707" pitchFamily="18" charset="2"/>
              <a:buChar char=""/>
            </a:pPr>
            <a:r>
              <a:rPr lang="en-AU" sz="2600" b="0" dirty="0">
                <a:solidFill>
                  <a:schemeClr val="bg1"/>
                </a:solidFill>
                <a:latin typeface="AP Letter Med" panose="02000603000000020004" pitchFamily="2" charset="0"/>
              </a:rPr>
              <a:t>Maintaining the safety focus during PEAK</a:t>
            </a:r>
          </a:p>
          <a:p>
            <a:pPr marL="342900" lvl="0" indent="-342900" algn="l">
              <a:lnSpc>
                <a:spcPct val="150000"/>
              </a:lnSpc>
              <a:buClr>
                <a:srgbClr val="FF4F37"/>
              </a:buClr>
              <a:buFont typeface="Wingdings 3" panose="05040102010807070707" pitchFamily="18" charset="2"/>
              <a:buChar char=""/>
            </a:pPr>
            <a:r>
              <a:rPr lang="en-AU" sz="2600" b="0" dirty="0">
                <a:solidFill>
                  <a:schemeClr val="bg1"/>
                </a:solidFill>
                <a:latin typeface="AP Letter Med" panose="02000603000000020004" pitchFamily="2" charset="0"/>
              </a:rPr>
              <a:t>Helping maintain our COVID social distancing, masks &amp; zones</a:t>
            </a:r>
          </a:p>
          <a:p>
            <a:pPr marL="342900" lvl="0" indent="-342900" algn="l">
              <a:lnSpc>
                <a:spcPct val="150000"/>
              </a:lnSpc>
              <a:buClr>
                <a:srgbClr val="FF4F37"/>
              </a:buClr>
              <a:buFont typeface="Wingdings 3" panose="05040102010807070707" pitchFamily="18" charset="2"/>
              <a:buChar char=""/>
            </a:pPr>
            <a:r>
              <a:rPr lang="en-AU" sz="2600" b="0" dirty="0">
                <a:solidFill>
                  <a:schemeClr val="bg1"/>
                </a:solidFill>
                <a:latin typeface="AP Letter Med" panose="02000603000000020004" pitchFamily="2" charset="0"/>
              </a:rPr>
              <a:t>Buddying up with new starters </a:t>
            </a:r>
          </a:p>
          <a:p>
            <a:pPr marL="342900" lvl="0" indent="-342900" algn="l">
              <a:lnSpc>
                <a:spcPct val="150000"/>
              </a:lnSpc>
              <a:buClr>
                <a:srgbClr val="FF4F37"/>
              </a:buClr>
              <a:buFont typeface="Wingdings 3" panose="05040102010807070707" pitchFamily="18" charset="2"/>
              <a:buChar char=""/>
            </a:pPr>
            <a:r>
              <a:rPr lang="en-AU" sz="2600" b="0" dirty="0">
                <a:solidFill>
                  <a:schemeClr val="bg1"/>
                </a:solidFill>
                <a:latin typeface="AP Letter Med" panose="02000603000000020004" pitchFamily="2" charset="0"/>
              </a:rPr>
              <a:t>Completing Safety Go See Walks and giving feedback</a:t>
            </a:r>
          </a:p>
          <a:p>
            <a:pPr marL="342900" lvl="0" indent="-342900" algn="l">
              <a:lnSpc>
                <a:spcPct val="150000"/>
              </a:lnSpc>
              <a:buClr>
                <a:srgbClr val="FF4F37"/>
              </a:buClr>
              <a:buFont typeface="Wingdings 3" panose="05040102010807070707" pitchFamily="18" charset="2"/>
              <a:buChar char=""/>
            </a:pPr>
            <a:r>
              <a:rPr lang="en-AU" sz="2600" b="0" dirty="0">
                <a:solidFill>
                  <a:schemeClr val="bg1"/>
                </a:solidFill>
                <a:latin typeface="AP Letter Med" panose="02000603000000020004" pitchFamily="2" charset="0"/>
              </a:rPr>
              <a:t>Working with site management, HSR’s and Safety Specialists to improve safety</a:t>
            </a:r>
          </a:p>
        </p:txBody>
      </p:sp>
    </p:spTree>
    <p:extLst>
      <p:ext uri="{BB962C8B-B14F-4D97-AF65-F5344CB8AC3E}">
        <p14:creationId xmlns:p14="http://schemas.microsoft.com/office/powerpoint/2010/main" val="376807180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Arrow: Pentagon 14">
            <a:extLst>
              <a:ext uri="{FF2B5EF4-FFF2-40B4-BE49-F238E27FC236}">
                <a16:creationId xmlns:a16="http://schemas.microsoft.com/office/drawing/2014/main" id="{B7C622BB-5A05-EF44-AADD-D70741CA59BE}"/>
              </a:ext>
            </a:extLst>
          </p:cNvPr>
          <p:cNvSpPr/>
          <p:nvPr/>
        </p:nvSpPr>
        <p:spPr>
          <a:xfrm>
            <a:off x="5407" y="836725"/>
            <a:ext cx="10086162" cy="1090116"/>
          </a:xfrm>
          <a:prstGeom prst="homePlate">
            <a:avLst/>
          </a:prstGeom>
          <a:solidFill>
            <a:schemeClr val="tx2">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1" name="Picture 20">
            <a:extLst>
              <a:ext uri="{FF2B5EF4-FFF2-40B4-BE49-F238E27FC236}">
                <a16:creationId xmlns:a16="http://schemas.microsoft.com/office/drawing/2014/main" id="{963B4FEF-DB14-436F-B779-E0A0AC7041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25" name="Rectangle">
            <a:extLst>
              <a:ext uri="{FF2B5EF4-FFF2-40B4-BE49-F238E27FC236}">
                <a16:creationId xmlns:a16="http://schemas.microsoft.com/office/drawing/2014/main" id="{A19C00EA-5DC1-48AF-BF98-E8F90EC6AC64}"/>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1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53412F8E-93DB-4498-B154-44534360DAFD}"/>
              </a:ext>
            </a:extLst>
          </p:cNvPr>
          <p:cNvSpPr txBox="1"/>
          <p:nvPr/>
        </p:nvSpPr>
        <p:spPr>
          <a:xfrm>
            <a:off x="1246188" y="775783"/>
            <a:ext cx="7604600" cy="12083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spcBef>
                <a:spcPts val="5400"/>
              </a:spcBef>
            </a:pPr>
            <a:r>
              <a:rPr lang="en-AU" sz="3600" dirty="0">
                <a:solidFill>
                  <a:schemeClr val="bg1"/>
                </a:solidFill>
                <a:latin typeface="AP Letter Med" panose="02000603000000020004" pitchFamily="2" charset="0"/>
              </a:rPr>
              <a:t>Instructions for Mobile Users.</a:t>
            </a:r>
          </a:p>
        </p:txBody>
      </p:sp>
      <p:pic>
        <p:nvPicPr>
          <p:cNvPr id="28" name="Picture 27" descr="Graphical user interface, application&#10;&#10;Description automatically generated">
            <a:extLst>
              <a:ext uri="{FF2B5EF4-FFF2-40B4-BE49-F238E27FC236}">
                <a16:creationId xmlns:a16="http://schemas.microsoft.com/office/drawing/2014/main" id="{1A99FF20-6383-AD4F-B2F6-278750315A7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46188" y="3165650"/>
            <a:ext cx="3356834" cy="5970690"/>
          </a:xfrm>
          <a:prstGeom prst="rect">
            <a:avLst/>
          </a:prstGeom>
          <a:ln>
            <a:solidFill>
              <a:schemeClr val="bg1">
                <a:lumMod val="50000"/>
              </a:schemeClr>
            </a:solidFill>
          </a:ln>
        </p:spPr>
      </p:pic>
      <p:pic>
        <p:nvPicPr>
          <p:cNvPr id="29" name="Picture 28">
            <a:extLst>
              <a:ext uri="{FF2B5EF4-FFF2-40B4-BE49-F238E27FC236}">
                <a16:creationId xmlns:a16="http://schemas.microsoft.com/office/drawing/2014/main" id="{B9D7EB14-D0FA-0245-BCE4-FF58733180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33911" y="3165648"/>
            <a:ext cx="3356814" cy="5970654"/>
          </a:xfrm>
          <a:prstGeom prst="rect">
            <a:avLst/>
          </a:prstGeom>
          <a:ln>
            <a:solidFill>
              <a:schemeClr val="bg1">
                <a:lumMod val="50000"/>
              </a:schemeClr>
            </a:solidFill>
          </a:ln>
        </p:spPr>
      </p:pic>
      <p:sp>
        <p:nvSpPr>
          <p:cNvPr id="30" name="TextBox 29">
            <a:extLst>
              <a:ext uri="{FF2B5EF4-FFF2-40B4-BE49-F238E27FC236}">
                <a16:creationId xmlns:a16="http://schemas.microsoft.com/office/drawing/2014/main" id="{1C03EAD9-2B01-4348-836A-BF9AF3C5F87C}"/>
              </a:ext>
            </a:extLst>
          </p:cNvPr>
          <p:cNvSpPr txBox="1"/>
          <p:nvPr/>
        </p:nvSpPr>
        <p:spPr>
          <a:xfrm>
            <a:off x="1342958" y="9381758"/>
            <a:ext cx="3053558" cy="830997"/>
          </a:xfrm>
          <a:prstGeom prst="rect">
            <a:avLst/>
          </a:prstGeom>
          <a:noFill/>
        </p:spPr>
        <p:txBody>
          <a:bodyPr wrap="square" rtlCol="0">
            <a:spAutoFit/>
          </a:bodyPr>
          <a:lstStyle/>
          <a:p>
            <a:pPr algn="ctr"/>
            <a:r>
              <a:rPr lang="en-AU" sz="2400" b="0" dirty="0"/>
              <a:t>Click on the drop down menu arrow</a:t>
            </a:r>
          </a:p>
        </p:txBody>
      </p:sp>
      <p:sp>
        <p:nvSpPr>
          <p:cNvPr id="31" name="TextBox 30">
            <a:extLst>
              <a:ext uri="{FF2B5EF4-FFF2-40B4-BE49-F238E27FC236}">
                <a16:creationId xmlns:a16="http://schemas.microsoft.com/office/drawing/2014/main" id="{CC636C84-272C-F44B-B422-8FDB648B5C85}"/>
              </a:ext>
            </a:extLst>
          </p:cNvPr>
          <p:cNvSpPr txBox="1"/>
          <p:nvPr/>
        </p:nvSpPr>
        <p:spPr>
          <a:xfrm>
            <a:off x="5710517" y="9381758"/>
            <a:ext cx="3053558" cy="1200329"/>
          </a:xfrm>
          <a:prstGeom prst="rect">
            <a:avLst/>
          </a:prstGeom>
          <a:noFill/>
        </p:spPr>
        <p:txBody>
          <a:bodyPr wrap="square" rtlCol="0">
            <a:spAutoFit/>
          </a:bodyPr>
          <a:lstStyle/>
          <a:p>
            <a:pPr algn="ctr"/>
            <a:r>
              <a:rPr lang="en-AU" sz="2400" b="0" dirty="0"/>
              <a:t>For 5S Assessments select “Behavioural Observations”</a:t>
            </a:r>
          </a:p>
        </p:txBody>
      </p:sp>
      <p:sp>
        <p:nvSpPr>
          <p:cNvPr id="32" name="Rectangle 31">
            <a:extLst>
              <a:ext uri="{FF2B5EF4-FFF2-40B4-BE49-F238E27FC236}">
                <a16:creationId xmlns:a16="http://schemas.microsoft.com/office/drawing/2014/main" id="{865AC27E-FB7A-3D49-AC47-6040DA0AF0C5}"/>
              </a:ext>
            </a:extLst>
          </p:cNvPr>
          <p:cNvSpPr/>
          <p:nvPr/>
        </p:nvSpPr>
        <p:spPr>
          <a:xfrm>
            <a:off x="5656510" y="4237644"/>
            <a:ext cx="1821822" cy="349858"/>
          </a:xfrm>
          <a:prstGeom prst="rect">
            <a:avLst/>
          </a:prstGeom>
          <a:noFill/>
          <a:ln w="28575">
            <a:solidFill>
              <a:srgbClr val="D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p>
        </p:txBody>
      </p:sp>
      <p:sp>
        <p:nvSpPr>
          <p:cNvPr id="33" name="Rectangle 32">
            <a:extLst>
              <a:ext uri="{FF2B5EF4-FFF2-40B4-BE49-F238E27FC236}">
                <a16:creationId xmlns:a16="http://schemas.microsoft.com/office/drawing/2014/main" id="{61B6E38E-B778-4641-83BD-97DB69EE8D30}"/>
              </a:ext>
            </a:extLst>
          </p:cNvPr>
          <p:cNvSpPr/>
          <p:nvPr/>
        </p:nvSpPr>
        <p:spPr>
          <a:xfrm>
            <a:off x="3536932" y="6284185"/>
            <a:ext cx="622270" cy="584420"/>
          </a:xfrm>
          <a:prstGeom prst="rect">
            <a:avLst/>
          </a:prstGeom>
          <a:noFill/>
          <a:ln w="28575">
            <a:solidFill>
              <a:srgbClr val="D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p>
        </p:txBody>
      </p:sp>
      <p:sp>
        <p:nvSpPr>
          <p:cNvPr id="34" name="TextBox 33">
            <a:extLst>
              <a:ext uri="{FF2B5EF4-FFF2-40B4-BE49-F238E27FC236}">
                <a16:creationId xmlns:a16="http://schemas.microsoft.com/office/drawing/2014/main" id="{664CBCCD-2593-5443-BD83-CD75562F58B9}"/>
              </a:ext>
            </a:extLst>
          </p:cNvPr>
          <p:cNvSpPr txBox="1"/>
          <p:nvPr/>
        </p:nvSpPr>
        <p:spPr>
          <a:xfrm>
            <a:off x="9882422" y="9394624"/>
            <a:ext cx="3640098" cy="1200329"/>
          </a:xfrm>
          <a:prstGeom prst="rect">
            <a:avLst/>
          </a:prstGeom>
          <a:noFill/>
        </p:spPr>
        <p:txBody>
          <a:bodyPr wrap="square" rtlCol="0">
            <a:spAutoFit/>
          </a:bodyPr>
          <a:lstStyle/>
          <a:p>
            <a:pPr algn="ctr"/>
            <a:r>
              <a:rPr lang="en-AU" sz="2400" b="0" dirty="0"/>
              <a:t>Each time you see this icon it refers to a drop down menu</a:t>
            </a:r>
          </a:p>
        </p:txBody>
      </p:sp>
      <p:sp>
        <p:nvSpPr>
          <p:cNvPr id="35" name="TextBox 34">
            <a:extLst>
              <a:ext uri="{FF2B5EF4-FFF2-40B4-BE49-F238E27FC236}">
                <a16:creationId xmlns:a16="http://schemas.microsoft.com/office/drawing/2014/main" id="{AD05841D-B5B2-6543-B864-259F9DCDD433}"/>
              </a:ext>
            </a:extLst>
          </p:cNvPr>
          <p:cNvSpPr txBox="1"/>
          <p:nvPr/>
        </p:nvSpPr>
        <p:spPr>
          <a:xfrm>
            <a:off x="19530742" y="9381758"/>
            <a:ext cx="3594730" cy="1200329"/>
          </a:xfrm>
          <a:prstGeom prst="rect">
            <a:avLst/>
          </a:prstGeom>
          <a:noFill/>
        </p:spPr>
        <p:txBody>
          <a:bodyPr wrap="square" rtlCol="0">
            <a:spAutoFit/>
          </a:bodyPr>
          <a:lstStyle/>
          <a:p>
            <a:pPr algn="ctr"/>
            <a:r>
              <a:rPr lang="en-AU" sz="2400" b="0" dirty="0"/>
              <a:t>When arriving at the “questionnaire” tab click on the menu icon</a:t>
            </a:r>
          </a:p>
        </p:txBody>
      </p:sp>
      <p:pic>
        <p:nvPicPr>
          <p:cNvPr id="36" name="Picture 35" descr="Graphical user interface, application&#10;&#10;Description automatically generated">
            <a:extLst>
              <a:ext uri="{FF2B5EF4-FFF2-40B4-BE49-F238E27FC236}">
                <a16:creationId xmlns:a16="http://schemas.microsoft.com/office/drawing/2014/main" id="{B7BE2360-B5DD-1B40-BEAF-7FB27557066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677778" y="3093082"/>
            <a:ext cx="3373062" cy="5999554"/>
          </a:xfrm>
          <a:prstGeom prst="rect">
            <a:avLst/>
          </a:prstGeom>
          <a:ln>
            <a:solidFill>
              <a:schemeClr val="bg1">
                <a:lumMod val="50000"/>
              </a:schemeClr>
            </a:solidFill>
          </a:ln>
        </p:spPr>
      </p:pic>
      <p:sp>
        <p:nvSpPr>
          <p:cNvPr id="37" name="Rectangle 36">
            <a:extLst>
              <a:ext uri="{FF2B5EF4-FFF2-40B4-BE49-F238E27FC236}">
                <a16:creationId xmlns:a16="http://schemas.microsoft.com/office/drawing/2014/main" id="{A0FA735B-A2F8-B346-B93D-19954A2F51BD}"/>
              </a:ext>
            </a:extLst>
          </p:cNvPr>
          <p:cNvSpPr/>
          <p:nvPr/>
        </p:nvSpPr>
        <p:spPr>
          <a:xfrm>
            <a:off x="21325878" y="5775419"/>
            <a:ext cx="622270" cy="584420"/>
          </a:xfrm>
          <a:prstGeom prst="rect">
            <a:avLst/>
          </a:prstGeom>
          <a:noFill/>
          <a:ln w="28575">
            <a:solidFill>
              <a:srgbClr val="D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p>
        </p:txBody>
      </p:sp>
      <p:sp>
        <p:nvSpPr>
          <p:cNvPr id="38" name="TextBox 37">
            <a:extLst>
              <a:ext uri="{FF2B5EF4-FFF2-40B4-BE49-F238E27FC236}">
                <a16:creationId xmlns:a16="http://schemas.microsoft.com/office/drawing/2014/main" id="{8B1EBD87-864C-B049-B0D3-38345F1A13C2}"/>
              </a:ext>
            </a:extLst>
          </p:cNvPr>
          <p:cNvSpPr txBox="1"/>
          <p:nvPr/>
        </p:nvSpPr>
        <p:spPr>
          <a:xfrm>
            <a:off x="14748078" y="9371341"/>
            <a:ext cx="3640098" cy="1938992"/>
          </a:xfrm>
          <a:prstGeom prst="rect">
            <a:avLst/>
          </a:prstGeom>
          <a:noFill/>
        </p:spPr>
        <p:txBody>
          <a:bodyPr wrap="square" rtlCol="0">
            <a:spAutoFit/>
          </a:bodyPr>
          <a:lstStyle/>
          <a:p>
            <a:pPr algn="ctr"/>
            <a:r>
              <a:rPr lang="en-AU" sz="2400" b="0" dirty="0"/>
              <a:t>Complete the first page and continue to scroll through the top icons completing the information as you go</a:t>
            </a:r>
          </a:p>
        </p:txBody>
      </p:sp>
      <p:pic>
        <p:nvPicPr>
          <p:cNvPr id="39" name="Picture 38" descr="Graphical user interface, application&#10;&#10;Description automatically generated">
            <a:extLst>
              <a:ext uri="{FF2B5EF4-FFF2-40B4-BE49-F238E27FC236}">
                <a16:creationId xmlns:a16="http://schemas.microsoft.com/office/drawing/2014/main" id="{241AF097-87D7-0145-9983-3C92F64D2C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826809" y="3142168"/>
            <a:ext cx="3370016" cy="5994134"/>
          </a:xfrm>
          <a:prstGeom prst="rect">
            <a:avLst/>
          </a:prstGeom>
          <a:ln>
            <a:solidFill>
              <a:schemeClr val="bg1">
                <a:lumMod val="50000"/>
              </a:schemeClr>
            </a:solidFill>
          </a:ln>
        </p:spPr>
      </p:pic>
      <p:pic>
        <p:nvPicPr>
          <p:cNvPr id="40" name="Picture 39" descr="Graphical user interface, application&#10;&#10;Description automatically generated">
            <a:extLst>
              <a:ext uri="{FF2B5EF4-FFF2-40B4-BE49-F238E27FC236}">
                <a16:creationId xmlns:a16="http://schemas.microsoft.com/office/drawing/2014/main" id="{E0766E11-D07F-8547-8FCC-EE5417AAE959}"/>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101670" y="3124470"/>
            <a:ext cx="3356806" cy="5970638"/>
          </a:xfrm>
          <a:prstGeom prst="rect">
            <a:avLst/>
          </a:prstGeom>
          <a:ln>
            <a:solidFill>
              <a:schemeClr val="bg1">
                <a:lumMod val="50000"/>
              </a:schemeClr>
            </a:solidFill>
          </a:ln>
        </p:spPr>
      </p:pic>
      <p:sp>
        <p:nvSpPr>
          <p:cNvPr id="41" name="Rectangle 40">
            <a:extLst>
              <a:ext uri="{FF2B5EF4-FFF2-40B4-BE49-F238E27FC236}">
                <a16:creationId xmlns:a16="http://schemas.microsoft.com/office/drawing/2014/main" id="{E7DEA2A1-AFED-A146-AD0F-38B880B7D866}"/>
              </a:ext>
            </a:extLst>
          </p:cNvPr>
          <p:cNvSpPr/>
          <p:nvPr/>
        </p:nvSpPr>
        <p:spPr>
          <a:xfrm>
            <a:off x="12706103" y="6506907"/>
            <a:ext cx="622270" cy="584420"/>
          </a:xfrm>
          <a:prstGeom prst="rect">
            <a:avLst/>
          </a:prstGeom>
          <a:noFill/>
          <a:ln w="28575">
            <a:solidFill>
              <a:srgbClr val="D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p>
        </p:txBody>
      </p:sp>
      <p:sp>
        <p:nvSpPr>
          <p:cNvPr id="42" name="TextBox 41">
            <a:extLst>
              <a:ext uri="{FF2B5EF4-FFF2-40B4-BE49-F238E27FC236}">
                <a16:creationId xmlns:a16="http://schemas.microsoft.com/office/drawing/2014/main" id="{CFCCAA0C-BEBE-8242-AF0E-F875C32F5187}"/>
              </a:ext>
            </a:extLst>
          </p:cNvPr>
          <p:cNvSpPr txBox="1"/>
          <p:nvPr/>
        </p:nvSpPr>
        <p:spPr>
          <a:xfrm>
            <a:off x="1246188" y="2409501"/>
            <a:ext cx="3392185" cy="461665"/>
          </a:xfrm>
          <a:prstGeom prst="rect">
            <a:avLst/>
          </a:prstGeom>
          <a:noFill/>
        </p:spPr>
        <p:txBody>
          <a:bodyPr wrap="square" rtlCol="0">
            <a:spAutoFit/>
          </a:bodyPr>
          <a:lstStyle/>
          <a:p>
            <a:r>
              <a:rPr lang="en-AU" sz="2400" dirty="0">
                <a:solidFill>
                  <a:srgbClr val="DC1928"/>
                </a:solidFill>
              </a:rPr>
              <a:t>6.</a:t>
            </a:r>
          </a:p>
        </p:txBody>
      </p:sp>
      <p:sp>
        <p:nvSpPr>
          <p:cNvPr id="43" name="TextBox 42">
            <a:extLst>
              <a:ext uri="{FF2B5EF4-FFF2-40B4-BE49-F238E27FC236}">
                <a16:creationId xmlns:a16="http://schemas.microsoft.com/office/drawing/2014/main" id="{E5FC5951-565E-F141-A1F4-D681049E6724}"/>
              </a:ext>
            </a:extLst>
          </p:cNvPr>
          <p:cNvSpPr txBox="1"/>
          <p:nvPr/>
        </p:nvSpPr>
        <p:spPr>
          <a:xfrm>
            <a:off x="5668869" y="2437914"/>
            <a:ext cx="3392185" cy="461665"/>
          </a:xfrm>
          <a:prstGeom prst="rect">
            <a:avLst/>
          </a:prstGeom>
          <a:noFill/>
        </p:spPr>
        <p:txBody>
          <a:bodyPr wrap="square" rtlCol="0">
            <a:spAutoFit/>
          </a:bodyPr>
          <a:lstStyle/>
          <a:p>
            <a:r>
              <a:rPr lang="en-AU" sz="2400" dirty="0">
                <a:solidFill>
                  <a:srgbClr val="DC1928"/>
                </a:solidFill>
              </a:rPr>
              <a:t>7.</a:t>
            </a:r>
          </a:p>
        </p:txBody>
      </p:sp>
      <p:sp>
        <p:nvSpPr>
          <p:cNvPr id="44" name="TextBox 43">
            <a:extLst>
              <a:ext uri="{FF2B5EF4-FFF2-40B4-BE49-F238E27FC236}">
                <a16:creationId xmlns:a16="http://schemas.microsoft.com/office/drawing/2014/main" id="{6C9B6737-FBDF-FE4A-8B1B-CAAFF2278721}"/>
              </a:ext>
            </a:extLst>
          </p:cNvPr>
          <p:cNvSpPr txBox="1"/>
          <p:nvPr/>
        </p:nvSpPr>
        <p:spPr>
          <a:xfrm>
            <a:off x="10083980" y="2446175"/>
            <a:ext cx="3392185" cy="461665"/>
          </a:xfrm>
          <a:prstGeom prst="rect">
            <a:avLst/>
          </a:prstGeom>
          <a:noFill/>
        </p:spPr>
        <p:txBody>
          <a:bodyPr wrap="square" rtlCol="0">
            <a:spAutoFit/>
          </a:bodyPr>
          <a:lstStyle/>
          <a:p>
            <a:r>
              <a:rPr lang="en-AU" sz="2400" dirty="0">
                <a:solidFill>
                  <a:srgbClr val="DC1928"/>
                </a:solidFill>
              </a:rPr>
              <a:t>8.</a:t>
            </a:r>
          </a:p>
        </p:txBody>
      </p:sp>
      <p:sp>
        <p:nvSpPr>
          <p:cNvPr id="46" name="TextBox 45">
            <a:extLst>
              <a:ext uri="{FF2B5EF4-FFF2-40B4-BE49-F238E27FC236}">
                <a16:creationId xmlns:a16="http://schemas.microsoft.com/office/drawing/2014/main" id="{5AD45213-FDB0-D341-8889-9296C2FB2228}"/>
              </a:ext>
            </a:extLst>
          </p:cNvPr>
          <p:cNvSpPr txBox="1"/>
          <p:nvPr/>
        </p:nvSpPr>
        <p:spPr>
          <a:xfrm>
            <a:off x="14714629" y="2446175"/>
            <a:ext cx="3392185" cy="461665"/>
          </a:xfrm>
          <a:prstGeom prst="rect">
            <a:avLst/>
          </a:prstGeom>
          <a:noFill/>
        </p:spPr>
        <p:txBody>
          <a:bodyPr wrap="square" rtlCol="0">
            <a:spAutoFit/>
          </a:bodyPr>
          <a:lstStyle/>
          <a:p>
            <a:r>
              <a:rPr lang="en-AU" sz="2400" dirty="0">
                <a:solidFill>
                  <a:srgbClr val="DC1928"/>
                </a:solidFill>
              </a:rPr>
              <a:t>9.</a:t>
            </a:r>
          </a:p>
        </p:txBody>
      </p:sp>
      <p:sp>
        <p:nvSpPr>
          <p:cNvPr id="47" name="TextBox 46">
            <a:extLst>
              <a:ext uri="{FF2B5EF4-FFF2-40B4-BE49-F238E27FC236}">
                <a16:creationId xmlns:a16="http://schemas.microsoft.com/office/drawing/2014/main" id="{0BFA1028-6D12-7D4E-971E-4DB35600D07C}"/>
              </a:ext>
            </a:extLst>
          </p:cNvPr>
          <p:cNvSpPr txBox="1"/>
          <p:nvPr/>
        </p:nvSpPr>
        <p:spPr>
          <a:xfrm>
            <a:off x="19629785" y="2446175"/>
            <a:ext cx="3392185" cy="461665"/>
          </a:xfrm>
          <a:prstGeom prst="rect">
            <a:avLst/>
          </a:prstGeom>
          <a:noFill/>
        </p:spPr>
        <p:txBody>
          <a:bodyPr wrap="square" rtlCol="0">
            <a:spAutoFit/>
          </a:bodyPr>
          <a:lstStyle/>
          <a:p>
            <a:r>
              <a:rPr lang="en-AU" sz="2400" dirty="0">
                <a:solidFill>
                  <a:srgbClr val="DC1928"/>
                </a:solidFill>
              </a:rPr>
              <a:t>10.</a:t>
            </a:r>
          </a:p>
        </p:txBody>
      </p:sp>
    </p:spTree>
    <p:extLst>
      <p:ext uri="{BB962C8B-B14F-4D97-AF65-F5344CB8AC3E}">
        <p14:creationId xmlns:p14="http://schemas.microsoft.com/office/powerpoint/2010/main" val="346515684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Arrow: Pentagon 14">
            <a:extLst>
              <a:ext uri="{FF2B5EF4-FFF2-40B4-BE49-F238E27FC236}">
                <a16:creationId xmlns:a16="http://schemas.microsoft.com/office/drawing/2014/main" id="{F788D809-C296-794D-90A2-A02F079DFDE1}"/>
              </a:ext>
            </a:extLst>
          </p:cNvPr>
          <p:cNvSpPr/>
          <p:nvPr/>
        </p:nvSpPr>
        <p:spPr>
          <a:xfrm>
            <a:off x="5407" y="836725"/>
            <a:ext cx="10086162" cy="1090116"/>
          </a:xfrm>
          <a:prstGeom prst="homePlate">
            <a:avLst/>
          </a:prstGeom>
          <a:solidFill>
            <a:schemeClr val="tx2">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1" name="Picture 20">
            <a:extLst>
              <a:ext uri="{FF2B5EF4-FFF2-40B4-BE49-F238E27FC236}">
                <a16:creationId xmlns:a16="http://schemas.microsoft.com/office/drawing/2014/main" id="{963B4FEF-DB14-436F-B779-E0A0AC7041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25" name="Rectangle">
            <a:extLst>
              <a:ext uri="{FF2B5EF4-FFF2-40B4-BE49-F238E27FC236}">
                <a16:creationId xmlns:a16="http://schemas.microsoft.com/office/drawing/2014/main" id="{A19C00EA-5DC1-48AF-BF98-E8F90EC6AC64}"/>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1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53412F8E-93DB-4498-B154-44534360DAFD}"/>
              </a:ext>
            </a:extLst>
          </p:cNvPr>
          <p:cNvSpPr txBox="1"/>
          <p:nvPr/>
        </p:nvSpPr>
        <p:spPr>
          <a:xfrm>
            <a:off x="1246188" y="775783"/>
            <a:ext cx="7604600" cy="12083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spcBef>
                <a:spcPts val="5400"/>
              </a:spcBef>
            </a:pPr>
            <a:r>
              <a:rPr lang="en-AU" sz="3600" dirty="0">
                <a:solidFill>
                  <a:schemeClr val="bg1"/>
                </a:solidFill>
                <a:latin typeface="AP Letter Med" panose="02000603000000020004" pitchFamily="2" charset="0"/>
              </a:rPr>
              <a:t>Instructions for Mobile Users.</a:t>
            </a:r>
          </a:p>
        </p:txBody>
      </p:sp>
      <p:sp>
        <p:nvSpPr>
          <p:cNvPr id="22" name="TextBox 21">
            <a:extLst>
              <a:ext uri="{FF2B5EF4-FFF2-40B4-BE49-F238E27FC236}">
                <a16:creationId xmlns:a16="http://schemas.microsoft.com/office/drawing/2014/main" id="{A3E102FC-E9A0-4447-A1A5-4F07C595E39D}"/>
              </a:ext>
            </a:extLst>
          </p:cNvPr>
          <p:cNvSpPr txBox="1"/>
          <p:nvPr/>
        </p:nvSpPr>
        <p:spPr>
          <a:xfrm>
            <a:off x="5957788" y="9684241"/>
            <a:ext cx="3053558" cy="830997"/>
          </a:xfrm>
          <a:prstGeom prst="rect">
            <a:avLst/>
          </a:prstGeom>
          <a:noFill/>
        </p:spPr>
        <p:txBody>
          <a:bodyPr wrap="square" rtlCol="0">
            <a:spAutoFit/>
          </a:bodyPr>
          <a:lstStyle/>
          <a:p>
            <a:pPr algn="ctr"/>
            <a:r>
              <a:rPr lang="en-AU" sz="2400" b="0"/>
              <a:t>Answer all the questions</a:t>
            </a:r>
          </a:p>
        </p:txBody>
      </p:sp>
      <p:sp>
        <p:nvSpPr>
          <p:cNvPr id="23" name="TextBox 22">
            <a:extLst>
              <a:ext uri="{FF2B5EF4-FFF2-40B4-BE49-F238E27FC236}">
                <a16:creationId xmlns:a16="http://schemas.microsoft.com/office/drawing/2014/main" id="{95758E7B-3BFC-314E-9A1D-05B4D3A99404}"/>
              </a:ext>
            </a:extLst>
          </p:cNvPr>
          <p:cNvSpPr txBox="1"/>
          <p:nvPr/>
        </p:nvSpPr>
        <p:spPr>
          <a:xfrm>
            <a:off x="10102518" y="9672441"/>
            <a:ext cx="3640098" cy="1200329"/>
          </a:xfrm>
          <a:prstGeom prst="rect">
            <a:avLst/>
          </a:prstGeom>
          <a:noFill/>
        </p:spPr>
        <p:txBody>
          <a:bodyPr wrap="square" rtlCol="0">
            <a:spAutoFit/>
          </a:bodyPr>
          <a:lstStyle/>
          <a:p>
            <a:pPr algn="ctr"/>
            <a:r>
              <a:rPr lang="en-AU" sz="2400" b="0"/>
              <a:t>Scroll back to the top &amp; click the “Calculator button”</a:t>
            </a:r>
          </a:p>
        </p:txBody>
      </p:sp>
      <p:sp>
        <p:nvSpPr>
          <p:cNvPr id="24" name="TextBox 23">
            <a:extLst>
              <a:ext uri="{FF2B5EF4-FFF2-40B4-BE49-F238E27FC236}">
                <a16:creationId xmlns:a16="http://schemas.microsoft.com/office/drawing/2014/main" id="{BDD75668-3DAD-9242-848E-0378AFC15248}"/>
              </a:ext>
            </a:extLst>
          </p:cNvPr>
          <p:cNvSpPr txBox="1"/>
          <p:nvPr/>
        </p:nvSpPr>
        <p:spPr>
          <a:xfrm>
            <a:off x="14975493" y="9684241"/>
            <a:ext cx="3053558" cy="830997"/>
          </a:xfrm>
          <a:prstGeom prst="rect">
            <a:avLst/>
          </a:prstGeom>
          <a:noFill/>
        </p:spPr>
        <p:txBody>
          <a:bodyPr wrap="square" rtlCol="0">
            <a:spAutoFit/>
          </a:bodyPr>
          <a:lstStyle/>
          <a:p>
            <a:pPr algn="ctr"/>
            <a:r>
              <a:rPr lang="en-AU" sz="2400" b="0"/>
              <a:t>The Outcome will be displayed</a:t>
            </a:r>
          </a:p>
        </p:txBody>
      </p:sp>
      <p:pic>
        <p:nvPicPr>
          <p:cNvPr id="27" name="Picture 26" descr="Graphical user interface, application&#10;&#10;Description automatically generated">
            <a:extLst>
              <a:ext uri="{FF2B5EF4-FFF2-40B4-BE49-F238E27FC236}">
                <a16:creationId xmlns:a16="http://schemas.microsoft.com/office/drawing/2014/main" id="{CB5D2954-7F04-3842-B1B5-676DA1F77CD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773336" y="3448028"/>
            <a:ext cx="3356836" cy="5970694"/>
          </a:xfrm>
          <a:prstGeom prst="rect">
            <a:avLst/>
          </a:prstGeom>
          <a:ln>
            <a:solidFill>
              <a:schemeClr val="bg1">
                <a:lumMod val="50000"/>
              </a:schemeClr>
            </a:solidFill>
          </a:ln>
        </p:spPr>
      </p:pic>
      <p:pic>
        <p:nvPicPr>
          <p:cNvPr id="42" name="Picture 41" descr="Graphical user interface, application&#10;&#10;Description automatically generated">
            <a:extLst>
              <a:ext uri="{FF2B5EF4-FFF2-40B4-BE49-F238E27FC236}">
                <a16:creationId xmlns:a16="http://schemas.microsoft.com/office/drawing/2014/main" id="{4C1AEB64-2D19-5B48-818D-4D9C1150B90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74353" y="3452352"/>
            <a:ext cx="3370152" cy="5994378"/>
          </a:xfrm>
          <a:prstGeom prst="rect">
            <a:avLst/>
          </a:prstGeom>
          <a:ln>
            <a:solidFill>
              <a:schemeClr val="bg1">
                <a:lumMod val="50000"/>
              </a:schemeClr>
            </a:solidFill>
          </a:ln>
        </p:spPr>
      </p:pic>
      <p:pic>
        <p:nvPicPr>
          <p:cNvPr id="43" name="Picture 42" descr="Graphical user interface, text, application, email&#10;&#10;Description automatically generated">
            <a:extLst>
              <a:ext uri="{FF2B5EF4-FFF2-40B4-BE49-F238E27FC236}">
                <a16:creationId xmlns:a16="http://schemas.microsoft.com/office/drawing/2014/main" id="{ACAF19CF-D57A-814F-A9FD-FFA84E28D34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19971" y="3452351"/>
            <a:ext cx="3373060" cy="5999548"/>
          </a:xfrm>
          <a:prstGeom prst="rect">
            <a:avLst/>
          </a:prstGeom>
          <a:ln>
            <a:solidFill>
              <a:schemeClr val="bg1">
                <a:lumMod val="50000"/>
              </a:schemeClr>
            </a:solidFill>
          </a:ln>
        </p:spPr>
      </p:pic>
      <p:pic>
        <p:nvPicPr>
          <p:cNvPr id="44" name="Picture 43" descr="Graphical user interface, text, application&#10;&#10;Description automatically generated">
            <a:extLst>
              <a:ext uri="{FF2B5EF4-FFF2-40B4-BE49-F238E27FC236}">
                <a16:creationId xmlns:a16="http://schemas.microsoft.com/office/drawing/2014/main" id="{226EF1AA-3466-0249-A109-21B732268D4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918082" y="3411910"/>
            <a:ext cx="3398420" cy="6044658"/>
          </a:xfrm>
          <a:prstGeom prst="rect">
            <a:avLst/>
          </a:prstGeom>
          <a:ln>
            <a:solidFill>
              <a:schemeClr val="bg1">
                <a:lumMod val="50000"/>
              </a:schemeClr>
            </a:solidFill>
          </a:ln>
        </p:spPr>
      </p:pic>
      <p:sp>
        <p:nvSpPr>
          <p:cNvPr id="46" name="Rectangle 45">
            <a:extLst>
              <a:ext uri="{FF2B5EF4-FFF2-40B4-BE49-F238E27FC236}">
                <a16:creationId xmlns:a16="http://schemas.microsoft.com/office/drawing/2014/main" id="{F1A430A9-EC5C-F94C-8FCA-9C7ABE5C74DC}"/>
              </a:ext>
            </a:extLst>
          </p:cNvPr>
          <p:cNvSpPr/>
          <p:nvPr/>
        </p:nvSpPr>
        <p:spPr>
          <a:xfrm>
            <a:off x="12338178" y="6047913"/>
            <a:ext cx="1085858" cy="584420"/>
          </a:xfrm>
          <a:prstGeom prst="rect">
            <a:avLst/>
          </a:prstGeom>
          <a:noFill/>
          <a:ln w="28575">
            <a:solidFill>
              <a:srgbClr val="D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p>
        </p:txBody>
      </p:sp>
      <p:sp>
        <p:nvSpPr>
          <p:cNvPr id="47" name="TextBox 46">
            <a:extLst>
              <a:ext uri="{FF2B5EF4-FFF2-40B4-BE49-F238E27FC236}">
                <a16:creationId xmlns:a16="http://schemas.microsoft.com/office/drawing/2014/main" id="{40C87DCC-0CCA-584B-95D2-D98092B5D07E}"/>
              </a:ext>
            </a:extLst>
          </p:cNvPr>
          <p:cNvSpPr txBox="1"/>
          <p:nvPr/>
        </p:nvSpPr>
        <p:spPr>
          <a:xfrm>
            <a:off x="19703920" y="9610575"/>
            <a:ext cx="3398420" cy="1569660"/>
          </a:xfrm>
          <a:prstGeom prst="rect">
            <a:avLst/>
          </a:prstGeom>
          <a:noFill/>
        </p:spPr>
        <p:txBody>
          <a:bodyPr wrap="square" rtlCol="0">
            <a:spAutoFit/>
          </a:bodyPr>
          <a:lstStyle/>
          <a:p>
            <a:pPr algn="ctr"/>
            <a:r>
              <a:rPr lang="en-AU" sz="2400" b="0"/>
              <a:t>Go the final tab and click “+” to attach photos to represent your observations</a:t>
            </a:r>
          </a:p>
        </p:txBody>
      </p:sp>
      <p:sp>
        <p:nvSpPr>
          <p:cNvPr id="48" name="Rectangle 47">
            <a:extLst>
              <a:ext uri="{FF2B5EF4-FFF2-40B4-BE49-F238E27FC236}">
                <a16:creationId xmlns:a16="http://schemas.microsoft.com/office/drawing/2014/main" id="{A22FE1A5-0CF7-B948-8581-6325DDFB28C5}"/>
              </a:ext>
            </a:extLst>
          </p:cNvPr>
          <p:cNvSpPr/>
          <p:nvPr/>
        </p:nvSpPr>
        <p:spPr>
          <a:xfrm>
            <a:off x="22618372" y="5874213"/>
            <a:ext cx="483924" cy="584420"/>
          </a:xfrm>
          <a:prstGeom prst="rect">
            <a:avLst/>
          </a:prstGeom>
          <a:noFill/>
          <a:ln w="28575">
            <a:solidFill>
              <a:srgbClr val="D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p>
        </p:txBody>
      </p:sp>
      <p:sp>
        <p:nvSpPr>
          <p:cNvPr id="49" name="TextBox 48">
            <a:extLst>
              <a:ext uri="{FF2B5EF4-FFF2-40B4-BE49-F238E27FC236}">
                <a16:creationId xmlns:a16="http://schemas.microsoft.com/office/drawing/2014/main" id="{516E3041-192C-254A-8150-5E0BF1A02389}"/>
              </a:ext>
            </a:extLst>
          </p:cNvPr>
          <p:cNvSpPr txBox="1"/>
          <p:nvPr/>
        </p:nvSpPr>
        <p:spPr>
          <a:xfrm>
            <a:off x="1436542" y="9696771"/>
            <a:ext cx="2915064" cy="1569660"/>
          </a:xfrm>
          <a:prstGeom prst="rect">
            <a:avLst/>
          </a:prstGeom>
          <a:noFill/>
        </p:spPr>
        <p:txBody>
          <a:bodyPr wrap="square" rtlCol="0">
            <a:spAutoFit/>
          </a:bodyPr>
          <a:lstStyle/>
          <a:p>
            <a:pPr algn="ctr"/>
            <a:r>
              <a:rPr lang="en-AU" sz="2400" b="0" dirty="0"/>
              <a:t>From the drop down menu select your Safety Go See Walk</a:t>
            </a:r>
          </a:p>
        </p:txBody>
      </p:sp>
      <p:pic>
        <p:nvPicPr>
          <p:cNvPr id="50" name="Picture 49" descr="Graphical user interface, application&#10;&#10;Description automatically generated">
            <a:extLst>
              <a:ext uri="{FF2B5EF4-FFF2-40B4-BE49-F238E27FC236}">
                <a16:creationId xmlns:a16="http://schemas.microsoft.com/office/drawing/2014/main" id="{84DA50D2-C305-4340-BEAC-5FBC0776140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246188" y="3476682"/>
            <a:ext cx="3370152" cy="5994378"/>
          </a:xfrm>
          <a:prstGeom prst="rect">
            <a:avLst/>
          </a:prstGeom>
          <a:ln>
            <a:solidFill>
              <a:schemeClr val="bg1">
                <a:lumMod val="50000"/>
              </a:schemeClr>
            </a:solidFill>
          </a:ln>
        </p:spPr>
      </p:pic>
      <p:sp>
        <p:nvSpPr>
          <p:cNvPr id="51" name="Rectangle 50">
            <a:extLst>
              <a:ext uri="{FF2B5EF4-FFF2-40B4-BE49-F238E27FC236}">
                <a16:creationId xmlns:a16="http://schemas.microsoft.com/office/drawing/2014/main" id="{E781B238-6081-804D-B7BA-DF236B86228D}"/>
              </a:ext>
            </a:extLst>
          </p:cNvPr>
          <p:cNvSpPr/>
          <p:nvPr/>
        </p:nvSpPr>
        <p:spPr>
          <a:xfrm>
            <a:off x="1533868" y="8100126"/>
            <a:ext cx="2307756" cy="338334"/>
          </a:xfrm>
          <a:prstGeom prst="rect">
            <a:avLst/>
          </a:prstGeom>
          <a:noFill/>
          <a:ln w="28575">
            <a:solidFill>
              <a:srgbClr val="D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p>
        </p:txBody>
      </p:sp>
      <p:sp>
        <p:nvSpPr>
          <p:cNvPr id="52" name="Rectangle 51">
            <a:extLst>
              <a:ext uri="{FF2B5EF4-FFF2-40B4-BE49-F238E27FC236}">
                <a16:creationId xmlns:a16="http://schemas.microsoft.com/office/drawing/2014/main" id="{66B920C3-E625-D649-AA55-669401F99253}"/>
              </a:ext>
            </a:extLst>
          </p:cNvPr>
          <p:cNvSpPr/>
          <p:nvPr/>
        </p:nvSpPr>
        <p:spPr>
          <a:xfrm>
            <a:off x="15009152" y="6941960"/>
            <a:ext cx="3204592" cy="475046"/>
          </a:xfrm>
          <a:prstGeom prst="rect">
            <a:avLst/>
          </a:prstGeom>
          <a:noFill/>
          <a:ln w="28575">
            <a:solidFill>
              <a:srgbClr val="D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p>
        </p:txBody>
      </p:sp>
      <p:sp>
        <p:nvSpPr>
          <p:cNvPr id="53" name="TextBox 52">
            <a:extLst>
              <a:ext uri="{FF2B5EF4-FFF2-40B4-BE49-F238E27FC236}">
                <a16:creationId xmlns:a16="http://schemas.microsoft.com/office/drawing/2014/main" id="{7B925A3B-A1CA-1A46-9637-02F4F28C5322}"/>
              </a:ext>
            </a:extLst>
          </p:cNvPr>
          <p:cNvSpPr txBox="1"/>
          <p:nvPr/>
        </p:nvSpPr>
        <p:spPr>
          <a:xfrm>
            <a:off x="1246188" y="2629800"/>
            <a:ext cx="3392185" cy="461665"/>
          </a:xfrm>
          <a:prstGeom prst="rect">
            <a:avLst/>
          </a:prstGeom>
          <a:noFill/>
        </p:spPr>
        <p:txBody>
          <a:bodyPr wrap="square" rtlCol="0">
            <a:spAutoFit/>
          </a:bodyPr>
          <a:lstStyle/>
          <a:p>
            <a:r>
              <a:rPr lang="en-AU" sz="2400" dirty="0">
                <a:solidFill>
                  <a:srgbClr val="DC1928"/>
                </a:solidFill>
              </a:rPr>
              <a:t>11.</a:t>
            </a:r>
          </a:p>
        </p:txBody>
      </p:sp>
      <p:sp>
        <p:nvSpPr>
          <p:cNvPr id="54" name="TextBox 53">
            <a:extLst>
              <a:ext uri="{FF2B5EF4-FFF2-40B4-BE49-F238E27FC236}">
                <a16:creationId xmlns:a16="http://schemas.microsoft.com/office/drawing/2014/main" id="{1738DABF-C38C-C246-AC47-EEBE821E01EF}"/>
              </a:ext>
            </a:extLst>
          </p:cNvPr>
          <p:cNvSpPr txBox="1"/>
          <p:nvPr/>
        </p:nvSpPr>
        <p:spPr>
          <a:xfrm>
            <a:off x="5668869" y="2658213"/>
            <a:ext cx="3392185" cy="461665"/>
          </a:xfrm>
          <a:prstGeom prst="rect">
            <a:avLst/>
          </a:prstGeom>
          <a:noFill/>
        </p:spPr>
        <p:txBody>
          <a:bodyPr wrap="square" rtlCol="0">
            <a:spAutoFit/>
          </a:bodyPr>
          <a:lstStyle/>
          <a:p>
            <a:r>
              <a:rPr lang="en-AU" sz="2400" dirty="0">
                <a:solidFill>
                  <a:srgbClr val="DC1928"/>
                </a:solidFill>
              </a:rPr>
              <a:t>12.</a:t>
            </a:r>
          </a:p>
        </p:txBody>
      </p:sp>
      <p:sp>
        <p:nvSpPr>
          <p:cNvPr id="55" name="TextBox 54">
            <a:extLst>
              <a:ext uri="{FF2B5EF4-FFF2-40B4-BE49-F238E27FC236}">
                <a16:creationId xmlns:a16="http://schemas.microsoft.com/office/drawing/2014/main" id="{1DF6A724-C263-2847-B9CC-1546DE8B00DA}"/>
              </a:ext>
            </a:extLst>
          </p:cNvPr>
          <p:cNvSpPr txBox="1"/>
          <p:nvPr/>
        </p:nvSpPr>
        <p:spPr>
          <a:xfrm>
            <a:off x="10191749" y="2666474"/>
            <a:ext cx="3392185" cy="461665"/>
          </a:xfrm>
          <a:prstGeom prst="rect">
            <a:avLst/>
          </a:prstGeom>
          <a:noFill/>
        </p:spPr>
        <p:txBody>
          <a:bodyPr wrap="square" rtlCol="0">
            <a:spAutoFit/>
          </a:bodyPr>
          <a:lstStyle/>
          <a:p>
            <a:r>
              <a:rPr lang="en-AU" sz="2400" dirty="0">
                <a:solidFill>
                  <a:srgbClr val="DC1928"/>
                </a:solidFill>
              </a:rPr>
              <a:t>13.</a:t>
            </a:r>
          </a:p>
        </p:txBody>
      </p:sp>
      <p:sp>
        <p:nvSpPr>
          <p:cNvPr id="56" name="TextBox 55">
            <a:extLst>
              <a:ext uri="{FF2B5EF4-FFF2-40B4-BE49-F238E27FC236}">
                <a16:creationId xmlns:a16="http://schemas.microsoft.com/office/drawing/2014/main" id="{13CBB37C-08D3-C74E-8DCB-E4162E06C036}"/>
              </a:ext>
            </a:extLst>
          </p:cNvPr>
          <p:cNvSpPr txBox="1"/>
          <p:nvPr/>
        </p:nvSpPr>
        <p:spPr>
          <a:xfrm>
            <a:off x="14960803" y="2666474"/>
            <a:ext cx="3392185" cy="461665"/>
          </a:xfrm>
          <a:prstGeom prst="rect">
            <a:avLst/>
          </a:prstGeom>
          <a:noFill/>
        </p:spPr>
        <p:txBody>
          <a:bodyPr wrap="square" rtlCol="0">
            <a:spAutoFit/>
          </a:bodyPr>
          <a:lstStyle/>
          <a:p>
            <a:r>
              <a:rPr lang="en-AU" sz="2400" dirty="0">
                <a:solidFill>
                  <a:srgbClr val="DC1928"/>
                </a:solidFill>
              </a:rPr>
              <a:t>14.</a:t>
            </a:r>
          </a:p>
        </p:txBody>
      </p:sp>
      <p:sp>
        <p:nvSpPr>
          <p:cNvPr id="57" name="TextBox 56">
            <a:extLst>
              <a:ext uri="{FF2B5EF4-FFF2-40B4-BE49-F238E27FC236}">
                <a16:creationId xmlns:a16="http://schemas.microsoft.com/office/drawing/2014/main" id="{CE2D3A1B-8113-5A4B-8AAF-2B14915C1AA2}"/>
              </a:ext>
            </a:extLst>
          </p:cNvPr>
          <p:cNvSpPr txBox="1"/>
          <p:nvPr/>
        </p:nvSpPr>
        <p:spPr>
          <a:xfrm>
            <a:off x="19755515" y="2666474"/>
            <a:ext cx="3392185" cy="461665"/>
          </a:xfrm>
          <a:prstGeom prst="rect">
            <a:avLst/>
          </a:prstGeom>
          <a:noFill/>
        </p:spPr>
        <p:txBody>
          <a:bodyPr wrap="square" rtlCol="0">
            <a:spAutoFit/>
          </a:bodyPr>
          <a:lstStyle/>
          <a:p>
            <a:r>
              <a:rPr lang="en-AU" sz="2400" dirty="0">
                <a:solidFill>
                  <a:srgbClr val="DC1928"/>
                </a:solidFill>
              </a:rPr>
              <a:t>15.</a:t>
            </a:r>
          </a:p>
        </p:txBody>
      </p:sp>
    </p:spTree>
    <p:extLst>
      <p:ext uri="{BB962C8B-B14F-4D97-AF65-F5344CB8AC3E}">
        <p14:creationId xmlns:p14="http://schemas.microsoft.com/office/powerpoint/2010/main" val="3588517215"/>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Arrow: Pentagon 14">
            <a:extLst>
              <a:ext uri="{FF2B5EF4-FFF2-40B4-BE49-F238E27FC236}">
                <a16:creationId xmlns:a16="http://schemas.microsoft.com/office/drawing/2014/main" id="{6FECA234-5C27-5C44-8ED6-E455C13FE56D}"/>
              </a:ext>
            </a:extLst>
          </p:cNvPr>
          <p:cNvSpPr/>
          <p:nvPr/>
        </p:nvSpPr>
        <p:spPr>
          <a:xfrm>
            <a:off x="5407" y="836725"/>
            <a:ext cx="10086162" cy="1090116"/>
          </a:xfrm>
          <a:prstGeom prst="homePlate">
            <a:avLst/>
          </a:prstGeom>
          <a:solidFill>
            <a:schemeClr val="tx2">
              <a:lumMod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AU" sz="3200" b="0" i="0" u="none" strike="noStrike" cap="none" spc="0" normalizeH="0" baseline="0">
              <a:ln>
                <a:noFill/>
              </a:ln>
              <a:solidFill>
                <a:srgbClr val="FFFFFF"/>
              </a:solidFill>
              <a:effectLst/>
              <a:uFillTx/>
              <a:latin typeface="+mn-lt"/>
              <a:ea typeface="+mn-ea"/>
              <a:cs typeface="+mn-cs"/>
              <a:sym typeface="Helvetica Neue Medium"/>
            </a:endParaRPr>
          </a:p>
        </p:txBody>
      </p:sp>
      <p:pic>
        <p:nvPicPr>
          <p:cNvPr id="21" name="Picture 20">
            <a:extLst>
              <a:ext uri="{FF2B5EF4-FFF2-40B4-BE49-F238E27FC236}">
                <a16:creationId xmlns:a16="http://schemas.microsoft.com/office/drawing/2014/main" id="{963B4FEF-DB14-436F-B779-E0A0AC7041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25" name="Rectangle">
            <a:extLst>
              <a:ext uri="{FF2B5EF4-FFF2-40B4-BE49-F238E27FC236}">
                <a16:creationId xmlns:a16="http://schemas.microsoft.com/office/drawing/2014/main" id="{A19C00EA-5DC1-48AF-BF98-E8F90EC6AC64}"/>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1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53412F8E-93DB-4498-B154-44534360DAFD}"/>
              </a:ext>
            </a:extLst>
          </p:cNvPr>
          <p:cNvSpPr txBox="1"/>
          <p:nvPr/>
        </p:nvSpPr>
        <p:spPr>
          <a:xfrm>
            <a:off x="1246188" y="775783"/>
            <a:ext cx="7604600" cy="12083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spcBef>
                <a:spcPts val="5400"/>
              </a:spcBef>
            </a:pPr>
            <a:r>
              <a:rPr lang="en-AU" sz="3600" dirty="0">
                <a:solidFill>
                  <a:schemeClr val="bg1"/>
                </a:solidFill>
                <a:latin typeface="AP Letter Med" panose="02000603000000020004" pitchFamily="2" charset="0"/>
              </a:rPr>
              <a:t>Instructions for Mobile Users.</a:t>
            </a:r>
          </a:p>
        </p:txBody>
      </p:sp>
      <p:sp>
        <p:nvSpPr>
          <p:cNvPr id="28" name="TextBox 27">
            <a:extLst>
              <a:ext uri="{FF2B5EF4-FFF2-40B4-BE49-F238E27FC236}">
                <a16:creationId xmlns:a16="http://schemas.microsoft.com/office/drawing/2014/main" id="{2C3CD07D-7AF5-C645-A4B3-4AC55391C195}"/>
              </a:ext>
            </a:extLst>
          </p:cNvPr>
          <p:cNvSpPr txBox="1"/>
          <p:nvPr/>
        </p:nvSpPr>
        <p:spPr>
          <a:xfrm>
            <a:off x="4887839" y="9295541"/>
            <a:ext cx="4738254" cy="2236510"/>
          </a:xfrm>
          <a:prstGeom prst="rect">
            <a:avLst/>
          </a:prstGeom>
          <a:noFill/>
        </p:spPr>
        <p:txBody>
          <a:bodyPr wrap="square" rtlCol="0">
            <a:spAutoFit/>
          </a:bodyPr>
          <a:lstStyle/>
          <a:p>
            <a:pPr marL="285750" indent="-266700" algn="l">
              <a:spcBef>
                <a:spcPts val="400"/>
              </a:spcBef>
              <a:spcAft>
                <a:spcPts val="400"/>
              </a:spcAft>
              <a:buFont typeface="Arial" panose="020B0604020202020204" pitchFamily="34" charset="0"/>
              <a:buChar char="•"/>
            </a:pPr>
            <a:r>
              <a:rPr lang="en-AU" sz="2100" b="0" dirty="0">
                <a:solidFill>
                  <a:schemeClr val="tx1"/>
                </a:solidFill>
              </a:rPr>
              <a:t>In Progress: Will save the PSI so that you can add details/actions</a:t>
            </a:r>
          </a:p>
          <a:p>
            <a:pPr marL="285750" indent="-266700" algn="l">
              <a:spcBef>
                <a:spcPts val="400"/>
              </a:spcBef>
              <a:spcAft>
                <a:spcPts val="400"/>
              </a:spcAft>
              <a:buFont typeface="Arial" panose="020B0604020202020204" pitchFamily="34" charset="0"/>
              <a:buChar char="•"/>
            </a:pPr>
            <a:r>
              <a:rPr lang="en-AU" sz="2100" b="0" dirty="0">
                <a:solidFill>
                  <a:schemeClr val="tx1"/>
                </a:solidFill>
              </a:rPr>
              <a:t>Publish: Provides the option of completing in the future</a:t>
            </a:r>
          </a:p>
          <a:p>
            <a:pPr marL="285750" indent="-266700" algn="l">
              <a:spcBef>
                <a:spcPts val="400"/>
              </a:spcBef>
              <a:spcAft>
                <a:spcPts val="400"/>
              </a:spcAft>
              <a:buFont typeface="Arial" panose="020B0604020202020204" pitchFamily="34" charset="0"/>
              <a:buChar char="•"/>
            </a:pPr>
            <a:r>
              <a:rPr lang="en-AU" sz="2100" b="0" dirty="0">
                <a:solidFill>
                  <a:schemeClr val="tx1"/>
                </a:solidFill>
              </a:rPr>
              <a:t>Close: Saves the PSI and indicates that all items have been completed.</a:t>
            </a:r>
          </a:p>
        </p:txBody>
      </p:sp>
      <p:sp>
        <p:nvSpPr>
          <p:cNvPr id="29" name="TextBox 28">
            <a:extLst>
              <a:ext uri="{FF2B5EF4-FFF2-40B4-BE49-F238E27FC236}">
                <a16:creationId xmlns:a16="http://schemas.microsoft.com/office/drawing/2014/main" id="{449D2A56-0E2A-F949-865B-93308A5C681C}"/>
              </a:ext>
            </a:extLst>
          </p:cNvPr>
          <p:cNvSpPr txBox="1"/>
          <p:nvPr/>
        </p:nvSpPr>
        <p:spPr>
          <a:xfrm>
            <a:off x="10163393" y="9354772"/>
            <a:ext cx="3640098" cy="1200329"/>
          </a:xfrm>
          <a:prstGeom prst="rect">
            <a:avLst/>
          </a:prstGeom>
          <a:noFill/>
        </p:spPr>
        <p:txBody>
          <a:bodyPr wrap="square" rtlCol="0">
            <a:spAutoFit/>
          </a:bodyPr>
          <a:lstStyle/>
          <a:p>
            <a:pPr algn="ctr"/>
            <a:r>
              <a:rPr lang="en-AU" sz="2400" b="0"/>
              <a:t>Close the PSI to revert back to the original menu”</a:t>
            </a:r>
          </a:p>
        </p:txBody>
      </p:sp>
      <p:sp>
        <p:nvSpPr>
          <p:cNvPr id="30" name="TextBox 29">
            <a:extLst>
              <a:ext uri="{FF2B5EF4-FFF2-40B4-BE49-F238E27FC236}">
                <a16:creationId xmlns:a16="http://schemas.microsoft.com/office/drawing/2014/main" id="{E5DA0E32-BF18-024B-9A46-063A87FD00C5}"/>
              </a:ext>
            </a:extLst>
          </p:cNvPr>
          <p:cNvSpPr txBox="1"/>
          <p:nvPr/>
        </p:nvSpPr>
        <p:spPr>
          <a:xfrm>
            <a:off x="15110582" y="9275782"/>
            <a:ext cx="3053558" cy="1938992"/>
          </a:xfrm>
          <a:prstGeom prst="rect">
            <a:avLst/>
          </a:prstGeom>
          <a:noFill/>
        </p:spPr>
        <p:txBody>
          <a:bodyPr wrap="square" rtlCol="0">
            <a:spAutoFit/>
          </a:bodyPr>
          <a:lstStyle/>
          <a:p>
            <a:pPr algn="ctr"/>
            <a:r>
              <a:rPr lang="en-AU" sz="2400" b="0"/>
              <a:t>PSI completed.</a:t>
            </a:r>
          </a:p>
          <a:p>
            <a:pPr algn="ctr"/>
            <a:r>
              <a:rPr lang="en-AU" sz="2400" b="0"/>
              <a:t>Returns to the home screen, where current PSIs are listed</a:t>
            </a:r>
          </a:p>
        </p:txBody>
      </p:sp>
      <p:sp>
        <p:nvSpPr>
          <p:cNvPr id="31" name="TextBox 30">
            <a:extLst>
              <a:ext uri="{FF2B5EF4-FFF2-40B4-BE49-F238E27FC236}">
                <a16:creationId xmlns:a16="http://schemas.microsoft.com/office/drawing/2014/main" id="{96D97BB3-0393-364D-BFF9-0A65E61CD977}"/>
              </a:ext>
            </a:extLst>
          </p:cNvPr>
          <p:cNvSpPr txBox="1"/>
          <p:nvPr/>
        </p:nvSpPr>
        <p:spPr>
          <a:xfrm>
            <a:off x="1435476" y="9379102"/>
            <a:ext cx="2915064" cy="830997"/>
          </a:xfrm>
          <a:prstGeom prst="rect">
            <a:avLst/>
          </a:prstGeom>
          <a:noFill/>
        </p:spPr>
        <p:txBody>
          <a:bodyPr wrap="square" rtlCol="0">
            <a:spAutoFit/>
          </a:bodyPr>
          <a:lstStyle/>
          <a:p>
            <a:pPr algn="ctr"/>
            <a:r>
              <a:rPr lang="en-AU" sz="2400" b="0" dirty="0"/>
              <a:t>When finished click “save PSI”</a:t>
            </a:r>
          </a:p>
        </p:txBody>
      </p:sp>
      <p:pic>
        <p:nvPicPr>
          <p:cNvPr id="32" name="Picture 31" descr="Graphical user interface, application&#10;&#10;Description automatically generated">
            <a:extLst>
              <a:ext uri="{FF2B5EF4-FFF2-40B4-BE49-F238E27FC236}">
                <a16:creationId xmlns:a16="http://schemas.microsoft.com/office/drawing/2014/main" id="{08B582C1-640A-0F4A-9BF8-E1F0259E28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37290" y="3185212"/>
            <a:ext cx="3384744" cy="6020332"/>
          </a:xfrm>
          <a:prstGeom prst="rect">
            <a:avLst/>
          </a:prstGeom>
          <a:ln>
            <a:solidFill>
              <a:schemeClr val="bg1">
                <a:lumMod val="50000"/>
              </a:schemeClr>
            </a:solidFill>
          </a:ln>
        </p:spPr>
      </p:pic>
      <p:pic>
        <p:nvPicPr>
          <p:cNvPr id="33" name="Picture 32" descr="Graphical user interface, application&#10;&#10;Description automatically generated">
            <a:extLst>
              <a:ext uri="{FF2B5EF4-FFF2-40B4-BE49-F238E27FC236}">
                <a16:creationId xmlns:a16="http://schemas.microsoft.com/office/drawing/2014/main" id="{CC18DEF2-7598-C843-872C-C92409D6568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11197" y="3194499"/>
            <a:ext cx="3351442" cy="5961102"/>
          </a:xfrm>
          <a:prstGeom prst="rect">
            <a:avLst/>
          </a:prstGeom>
          <a:ln>
            <a:solidFill>
              <a:schemeClr val="bg1">
                <a:lumMod val="50000"/>
              </a:schemeClr>
            </a:solidFill>
          </a:ln>
        </p:spPr>
      </p:pic>
      <p:pic>
        <p:nvPicPr>
          <p:cNvPr id="34" name="Picture 33" descr="Graphical user interface, application&#10;&#10;Description automatically generated">
            <a:extLst>
              <a:ext uri="{FF2B5EF4-FFF2-40B4-BE49-F238E27FC236}">
                <a16:creationId xmlns:a16="http://schemas.microsoft.com/office/drawing/2014/main" id="{669BCC5F-5C81-6A43-9DF6-60116361487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246188" y="3206841"/>
            <a:ext cx="3356836" cy="5970694"/>
          </a:xfrm>
          <a:prstGeom prst="rect">
            <a:avLst/>
          </a:prstGeom>
          <a:ln>
            <a:solidFill>
              <a:schemeClr val="bg1">
                <a:lumMod val="50000"/>
              </a:schemeClr>
            </a:solidFill>
          </a:ln>
        </p:spPr>
      </p:pic>
      <p:sp>
        <p:nvSpPr>
          <p:cNvPr id="35" name="Rectangle 34">
            <a:extLst>
              <a:ext uri="{FF2B5EF4-FFF2-40B4-BE49-F238E27FC236}">
                <a16:creationId xmlns:a16="http://schemas.microsoft.com/office/drawing/2014/main" id="{BB0B1235-AA21-9941-8C36-E2D00EF24A75}"/>
              </a:ext>
            </a:extLst>
          </p:cNvPr>
          <p:cNvSpPr/>
          <p:nvPr/>
        </p:nvSpPr>
        <p:spPr>
          <a:xfrm>
            <a:off x="3520469" y="8273132"/>
            <a:ext cx="1085858" cy="584420"/>
          </a:xfrm>
          <a:prstGeom prst="rect">
            <a:avLst/>
          </a:prstGeom>
          <a:noFill/>
          <a:ln w="28575">
            <a:solidFill>
              <a:srgbClr val="D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p>
        </p:txBody>
      </p:sp>
      <p:sp>
        <p:nvSpPr>
          <p:cNvPr id="36" name="Rectangle 35">
            <a:extLst>
              <a:ext uri="{FF2B5EF4-FFF2-40B4-BE49-F238E27FC236}">
                <a16:creationId xmlns:a16="http://schemas.microsoft.com/office/drawing/2014/main" id="{1D763E22-D3C2-8245-9F68-85C2616A0000}"/>
              </a:ext>
            </a:extLst>
          </p:cNvPr>
          <p:cNvSpPr/>
          <p:nvPr/>
        </p:nvSpPr>
        <p:spPr>
          <a:xfrm>
            <a:off x="6020002" y="7426518"/>
            <a:ext cx="785580" cy="459484"/>
          </a:xfrm>
          <a:prstGeom prst="rect">
            <a:avLst/>
          </a:prstGeom>
          <a:noFill/>
          <a:ln w="28575">
            <a:solidFill>
              <a:srgbClr val="D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p>
        </p:txBody>
      </p:sp>
      <p:pic>
        <p:nvPicPr>
          <p:cNvPr id="37" name="Picture 36">
            <a:extLst>
              <a:ext uri="{FF2B5EF4-FFF2-40B4-BE49-F238E27FC236}">
                <a16:creationId xmlns:a16="http://schemas.microsoft.com/office/drawing/2014/main" id="{6E718A85-C380-4E42-AAE5-C98EFC7D3B0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012556" y="3165455"/>
            <a:ext cx="3351442" cy="5961098"/>
          </a:xfrm>
          <a:prstGeom prst="rect">
            <a:avLst/>
          </a:prstGeom>
          <a:ln>
            <a:solidFill>
              <a:schemeClr val="bg1">
                <a:lumMod val="50000"/>
              </a:schemeClr>
            </a:solidFill>
          </a:ln>
        </p:spPr>
      </p:pic>
      <p:sp>
        <p:nvSpPr>
          <p:cNvPr id="38" name="TextBox 37">
            <a:extLst>
              <a:ext uri="{FF2B5EF4-FFF2-40B4-BE49-F238E27FC236}">
                <a16:creationId xmlns:a16="http://schemas.microsoft.com/office/drawing/2014/main" id="{ACDC9737-7BC0-CD49-B0B7-35A33F57D0B2}"/>
              </a:ext>
            </a:extLst>
          </p:cNvPr>
          <p:cNvSpPr txBox="1"/>
          <p:nvPr/>
        </p:nvSpPr>
        <p:spPr>
          <a:xfrm>
            <a:off x="19618936" y="9321854"/>
            <a:ext cx="3329588" cy="830997"/>
          </a:xfrm>
          <a:prstGeom prst="rect">
            <a:avLst/>
          </a:prstGeom>
          <a:noFill/>
        </p:spPr>
        <p:txBody>
          <a:bodyPr wrap="square" rtlCol="0">
            <a:spAutoFit/>
          </a:bodyPr>
          <a:lstStyle/>
          <a:p>
            <a:pPr algn="ctr"/>
            <a:r>
              <a:rPr lang="en-AU" sz="2400" b="0"/>
              <a:t>Any can be edited or deleted from this page</a:t>
            </a:r>
          </a:p>
        </p:txBody>
      </p:sp>
      <p:pic>
        <p:nvPicPr>
          <p:cNvPr id="39" name="Picture 38" descr="Graphical user interface, application&#10;&#10;Description automatically generated">
            <a:extLst>
              <a:ext uri="{FF2B5EF4-FFF2-40B4-BE49-F238E27FC236}">
                <a16:creationId xmlns:a16="http://schemas.microsoft.com/office/drawing/2014/main" id="{169E7F3B-387E-3C43-BEDE-7EEA3D2BB10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9599995" y="3206841"/>
            <a:ext cx="3351442" cy="5961098"/>
          </a:xfrm>
          <a:prstGeom prst="rect">
            <a:avLst/>
          </a:prstGeom>
          <a:ln>
            <a:solidFill>
              <a:schemeClr val="bg1">
                <a:lumMod val="50000"/>
              </a:schemeClr>
            </a:solidFill>
          </a:ln>
        </p:spPr>
      </p:pic>
      <p:sp>
        <p:nvSpPr>
          <p:cNvPr id="40" name="Rectangle 39">
            <a:extLst>
              <a:ext uri="{FF2B5EF4-FFF2-40B4-BE49-F238E27FC236}">
                <a16:creationId xmlns:a16="http://schemas.microsoft.com/office/drawing/2014/main" id="{5FBF6F4E-7285-1347-BB54-5F831CECEDC4}"/>
              </a:ext>
            </a:extLst>
          </p:cNvPr>
          <p:cNvSpPr/>
          <p:nvPr/>
        </p:nvSpPr>
        <p:spPr>
          <a:xfrm>
            <a:off x="19537480" y="8273132"/>
            <a:ext cx="785580" cy="459484"/>
          </a:xfrm>
          <a:prstGeom prst="rect">
            <a:avLst/>
          </a:prstGeom>
          <a:noFill/>
          <a:ln w="28575">
            <a:solidFill>
              <a:srgbClr val="D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p>
        </p:txBody>
      </p:sp>
      <p:sp>
        <p:nvSpPr>
          <p:cNvPr id="41" name="Rectangle 40">
            <a:extLst>
              <a:ext uri="{FF2B5EF4-FFF2-40B4-BE49-F238E27FC236}">
                <a16:creationId xmlns:a16="http://schemas.microsoft.com/office/drawing/2014/main" id="{82B4655F-CB4F-A247-94BB-6295F0CD062D}"/>
              </a:ext>
            </a:extLst>
          </p:cNvPr>
          <p:cNvSpPr/>
          <p:nvPr/>
        </p:nvSpPr>
        <p:spPr>
          <a:xfrm>
            <a:off x="22041564" y="8273132"/>
            <a:ext cx="909872" cy="459484"/>
          </a:xfrm>
          <a:prstGeom prst="rect">
            <a:avLst/>
          </a:prstGeom>
          <a:noFill/>
          <a:ln w="28575">
            <a:solidFill>
              <a:srgbClr val="D4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6000"/>
          </a:p>
        </p:txBody>
      </p:sp>
      <p:sp>
        <p:nvSpPr>
          <p:cNvPr id="53" name="TextBox 52">
            <a:extLst>
              <a:ext uri="{FF2B5EF4-FFF2-40B4-BE49-F238E27FC236}">
                <a16:creationId xmlns:a16="http://schemas.microsoft.com/office/drawing/2014/main" id="{F0337D9B-4EEE-8242-918D-DE857EC8886E}"/>
              </a:ext>
            </a:extLst>
          </p:cNvPr>
          <p:cNvSpPr txBox="1"/>
          <p:nvPr/>
        </p:nvSpPr>
        <p:spPr>
          <a:xfrm>
            <a:off x="1246188" y="2522100"/>
            <a:ext cx="3392185" cy="461665"/>
          </a:xfrm>
          <a:prstGeom prst="rect">
            <a:avLst/>
          </a:prstGeom>
          <a:noFill/>
        </p:spPr>
        <p:txBody>
          <a:bodyPr wrap="square" rtlCol="0">
            <a:spAutoFit/>
          </a:bodyPr>
          <a:lstStyle/>
          <a:p>
            <a:r>
              <a:rPr lang="en-AU" sz="2400" dirty="0">
                <a:solidFill>
                  <a:srgbClr val="DC1928"/>
                </a:solidFill>
              </a:rPr>
              <a:t>16.</a:t>
            </a:r>
          </a:p>
        </p:txBody>
      </p:sp>
      <p:sp>
        <p:nvSpPr>
          <p:cNvPr id="54" name="TextBox 53">
            <a:extLst>
              <a:ext uri="{FF2B5EF4-FFF2-40B4-BE49-F238E27FC236}">
                <a16:creationId xmlns:a16="http://schemas.microsoft.com/office/drawing/2014/main" id="{4B94B0F5-0810-714C-98E7-A1926AFC6C51}"/>
              </a:ext>
            </a:extLst>
          </p:cNvPr>
          <p:cNvSpPr txBox="1"/>
          <p:nvPr/>
        </p:nvSpPr>
        <p:spPr>
          <a:xfrm>
            <a:off x="5668869" y="2550513"/>
            <a:ext cx="3392185" cy="461665"/>
          </a:xfrm>
          <a:prstGeom prst="rect">
            <a:avLst/>
          </a:prstGeom>
          <a:noFill/>
        </p:spPr>
        <p:txBody>
          <a:bodyPr wrap="square" rtlCol="0">
            <a:spAutoFit/>
          </a:bodyPr>
          <a:lstStyle/>
          <a:p>
            <a:r>
              <a:rPr lang="en-AU" sz="2400" dirty="0">
                <a:solidFill>
                  <a:srgbClr val="DC1928"/>
                </a:solidFill>
              </a:rPr>
              <a:t>17.</a:t>
            </a:r>
          </a:p>
        </p:txBody>
      </p:sp>
      <p:sp>
        <p:nvSpPr>
          <p:cNvPr id="55" name="TextBox 54">
            <a:extLst>
              <a:ext uri="{FF2B5EF4-FFF2-40B4-BE49-F238E27FC236}">
                <a16:creationId xmlns:a16="http://schemas.microsoft.com/office/drawing/2014/main" id="{DDE98C98-A206-0644-AAEA-3A533BC33780}"/>
              </a:ext>
            </a:extLst>
          </p:cNvPr>
          <p:cNvSpPr txBox="1"/>
          <p:nvPr/>
        </p:nvSpPr>
        <p:spPr>
          <a:xfrm>
            <a:off x="10287349" y="2558774"/>
            <a:ext cx="3392185" cy="461665"/>
          </a:xfrm>
          <a:prstGeom prst="rect">
            <a:avLst/>
          </a:prstGeom>
          <a:noFill/>
        </p:spPr>
        <p:txBody>
          <a:bodyPr wrap="square" rtlCol="0">
            <a:spAutoFit/>
          </a:bodyPr>
          <a:lstStyle/>
          <a:p>
            <a:r>
              <a:rPr lang="en-AU" sz="2400" dirty="0">
                <a:solidFill>
                  <a:srgbClr val="DC1928"/>
                </a:solidFill>
              </a:rPr>
              <a:t>18.</a:t>
            </a:r>
          </a:p>
        </p:txBody>
      </p:sp>
      <p:sp>
        <p:nvSpPr>
          <p:cNvPr id="56" name="TextBox 55">
            <a:extLst>
              <a:ext uri="{FF2B5EF4-FFF2-40B4-BE49-F238E27FC236}">
                <a16:creationId xmlns:a16="http://schemas.microsoft.com/office/drawing/2014/main" id="{33B9268D-F088-1340-913A-404B79EC0D1E}"/>
              </a:ext>
            </a:extLst>
          </p:cNvPr>
          <p:cNvSpPr txBox="1"/>
          <p:nvPr/>
        </p:nvSpPr>
        <p:spPr>
          <a:xfrm>
            <a:off x="14960803" y="2558774"/>
            <a:ext cx="3392185" cy="461665"/>
          </a:xfrm>
          <a:prstGeom prst="rect">
            <a:avLst/>
          </a:prstGeom>
          <a:noFill/>
        </p:spPr>
        <p:txBody>
          <a:bodyPr wrap="square" rtlCol="0">
            <a:spAutoFit/>
          </a:bodyPr>
          <a:lstStyle/>
          <a:p>
            <a:r>
              <a:rPr lang="en-AU" sz="2400" dirty="0">
                <a:solidFill>
                  <a:srgbClr val="DC1928"/>
                </a:solidFill>
              </a:rPr>
              <a:t>19.</a:t>
            </a:r>
          </a:p>
        </p:txBody>
      </p:sp>
      <p:sp>
        <p:nvSpPr>
          <p:cNvPr id="57" name="TextBox 56">
            <a:extLst>
              <a:ext uri="{FF2B5EF4-FFF2-40B4-BE49-F238E27FC236}">
                <a16:creationId xmlns:a16="http://schemas.microsoft.com/office/drawing/2014/main" id="{04D44175-27F5-4B46-87EA-BC116737F4D0}"/>
              </a:ext>
            </a:extLst>
          </p:cNvPr>
          <p:cNvSpPr txBox="1"/>
          <p:nvPr/>
        </p:nvSpPr>
        <p:spPr>
          <a:xfrm>
            <a:off x="19587637" y="2558774"/>
            <a:ext cx="3392185" cy="461665"/>
          </a:xfrm>
          <a:prstGeom prst="rect">
            <a:avLst/>
          </a:prstGeom>
          <a:noFill/>
        </p:spPr>
        <p:txBody>
          <a:bodyPr wrap="square" rtlCol="0">
            <a:spAutoFit/>
          </a:bodyPr>
          <a:lstStyle/>
          <a:p>
            <a:r>
              <a:rPr lang="en-AU" sz="2400" dirty="0">
                <a:solidFill>
                  <a:srgbClr val="DC1928"/>
                </a:solidFill>
              </a:rPr>
              <a:t>20.</a:t>
            </a:r>
          </a:p>
        </p:txBody>
      </p:sp>
    </p:spTree>
    <p:extLst>
      <p:ext uri="{BB962C8B-B14F-4D97-AF65-F5344CB8AC3E}">
        <p14:creationId xmlns:p14="http://schemas.microsoft.com/office/powerpoint/2010/main" val="283062497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for the camera&#10;&#10;Description automatically generated with low confidence">
            <a:extLst>
              <a:ext uri="{FF2B5EF4-FFF2-40B4-BE49-F238E27FC236}">
                <a16:creationId xmlns:a16="http://schemas.microsoft.com/office/drawing/2014/main" id="{FEFC2E2C-39BE-3444-8759-EC578A5CA2DE}"/>
              </a:ext>
            </a:extLst>
          </p:cNvPr>
          <p:cNvPicPr>
            <a:picLocks noChangeAspect="1"/>
          </p:cNvPicPr>
          <p:nvPr/>
        </p:nvPicPr>
        <p:blipFill rotWithShape="1">
          <a:blip r:embed="rId3">
            <a:extLst>
              <a:ext uri="{28A0092B-C50C-407E-A947-70E740481C1C}">
                <a14:useLocalDpi xmlns:a14="http://schemas.microsoft.com/office/drawing/2010/main" val="0"/>
              </a:ext>
            </a:extLst>
          </a:blip>
          <a:srcRect l="-28" t="8405" r="-213" b="13567"/>
          <a:stretch/>
        </p:blipFill>
        <p:spPr>
          <a:xfrm>
            <a:off x="-7089" y="400049"/>
            <a:ext cx="24556741" cy="12537690"/>
          </a:xfrm>
          <a:prstGeom prst="rect">
            <a:avLst/>
          </a:prstGeom>
        </p:spPr>
      </p:pic>
      <p:sp>
        <p:nvSpPr>
          <p:cNvPr id="22" name="Rectangle">
            <a:extLst>
              <a:ext uri="{FF2B5EF4-FFF2-40B4-BE49-F238E27FC236}">
                <a16:creationId xmlns:a16="http://schemas.microsoft.com/office/drawing/2014/main" id="{C37EB530-52EE-7A4B-9291-56E9C249DAC2}"/>
              </a:ext>
            </a:extLst>
          </p:cNvPr>
          <p:cNvSpPr/>
          <p:nvPr/>
        </p:nvSpPr>
        <p:spPr>
          <a:xfrm flipH="1">
            <a:off x="12430124" y="1828799"/>
            <a:ext cx="11895138" cy="7612381"/>
          </a:xfrm>
          <a:prstGeom prst="rect">
            <a:avLst/>
          </a:prstGeom>
          <a:solidFill>
            <a:srgbClr val="313132">
              <a:alpha val="70000"/>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Helvetica Neue Medium"/>
              <a:ea typeface="+mn-ea"/>
              <a:cs typeface="+mn-cs"/>
              <a:sym typeface="Helvetica Neue Medium"/>
            </a:endParaRPr>
          </a:p>
        </p:txBody>
      </p:sp>
      <p:sp>
        <p:nvSpPr>
          <p:cNvPr id="9" name="Rectangle">
            <a:extLst>
              <a:ext uri="{FF2B5EF4-FFF2-40B4-BE49-F238E27FC236}">
                <a16:creationId xmlns:a16="http://schemas.microsoft.com/office/drawing/2014/main" id="{D949DC66-EDDE-5C4A-A229-CA7610936457}"/>
              </a:ext>
            </a:extLst>
          </p:cNvPr>
          <p:cNvSpPr/>
          <p:nvPr/>
        </p:nvSpPr>
        <p:spPr>
          <a:xfrm>
            <a:off x="12430124" y="5577840"/>
            <a:ext cx="11895138" cy="4023359"/>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pic>
        <p:nvPicPr>
          <p:cNvPr id="21" name="Picture 20">
            <a:extLst>
              <a:ext uri="{FF2B5EF4-FFF2-40B4-BE49-F238E27FC236}">
                <a16:creationId xmlns:a16="http://schemas.microsoft.com/office/drawing/2014/main" id="{963B4FEF-DB14-436F-B779-E0A0AC7041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25" name="Rectangle">
            <a:extLst>
              <a:ext uri="{FF2B5EF4-FFF2-40B4-BE49-F238E27FC236}">
                <a16:creationId xmlns:a16="http://schemas.microsoft.com/office/drawing/2014/main" id="{A19C00EA-5DC1-48AF-BF98-E8F90EC6AC64}"/>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16" name="Rectangle 15">
            <a:extLst>
              <a:ext uri="{FF2B5EF4-FFF2-40B4-BE49-F238E27FC236}">
                <a16:creationId xmlns:a16="http://schemas.microsoft.com/office/drawing/2014/main" id="{F03FC00C-5D63-EC40-8CC5-94794D2CDDAB}"/>
              </a:ext>
            </a:extLst>
          </p:cNvPr>
          <p:cNvSpPr/>
          <p:nvPr/>
        </p:nvSpPr>
        <p:spPr>
          <a:xfrm>
            <a:off x="13167400" y="2206175"/>
            <a:ext cx="10264100" cy="2877711"/>
          </a:xfrm>
          <a:prstGeom prst="rect">
            <a:avLst/>
          </a:prstGeom>
        </p:spPr>
        <p:txBody>
          <a:bodyPr wrap="square">
            <a:spAutoFit/>
          </a:bodyPr>
          <a:lstStyle/>
          <a:p>
            <a:pPr algn="l">
              <a:spcBef>
                <a:spcPts val="600"/>
              </a:spcBef>
              <a:spcAft>
                <a:spcPts val="2400"/>
              </a:spcAft>
            </a:pPr>
            <a:r>
              <a:rPr lang="en-AU" sz="2600" b="0" dirty="0">
                <a:solidFill>
                  <a:schemeClr val="bg1"/>
                </a:solidFill>
                <a:latin typeface="AP Letter Med" panose="02000603000000020004" pitchFamily="2" charset="0"/>
              </a:rPr>
              <a:t>As a Safety Advocate, some of the best actions you can take are by looking out for your work mates so that they complete their tasks safely. </a:t>
            </a:r>
          </a:p>
          <a:p>
            <a:pPr algn="l">
              <a:spcBef>
                <a:spcPts val="600"/>
              </a:spcBef>
              <a:spcAft>
                <a:spcPts val="2400"/>
              </a:spcAft>
            </a:pPr>
            <a:r>
              <a:rPr lang="en-AU" sz="2600" b="0" dirty="0">
                <a:solidFill>
                  <a:schemeClr val="bg1"/>
                </a:solidFill>
                <a:latin typeface="AP Letter Med" panose="02000603000000020004" pitchFamily="2" charset="0"/>
              </a:rPr>
              <a:t>This might be good manual handling practices, taking a gate out of ULD safely, following our COVID controls or checking in on their wellbeing.</a:t>
            </a:r>
          </a:p>
        </p:txBody>
      </p:sp>
      <p:sp>
        <p:nvSpPr>
          <p:cNvPr id="19" name="Rectangle 18">
            <a:extLst>
              <a:ext uri="{FF2B5EF4-FFF2-40B4-BE49-F238E27FC236}">
                <a16:creationId xmlns:a16="http://schemas.microsoft.com/office/drawing/2014/main" id="{F71AE30C-BDB5-1E4D-AE82-41ECA36DFC70}"/>
              </a:ext>
            </a:extLst>
          </p:cNvPr>
          <p:cNvSpPr/>
          <p:nvPr/>
        </p:nvSpPr>
        <p:spPr>
          <a:xfrm>
            <a:off x="13167400" y="6754915"/>
            <a:ext cx="10075372" cy="2400657"/>
          </a:xfrm>
          <a:prstGeom prst="rect">
            <a:avLst/>
          </a:prstGeom>
        </p:spPr>
        <p:txBody>
          <a:bodyPr wrap="square">
            <a:spAutoFit/>
          </a:bodyPr>
          <a:lstStyle/>
          <a:p>
            <a:pPr marL="514350" indent="-514350" algn="l">
              <a:spcBef>
                <a:spcPts val="600"/>
              </a:spcBef>
              <a:spcAft>
                <a:spcPts val="600"/>
              </a:spcAft>
              <a:buFont typeface="+mj-lt"/>
              <a:buAutoNum type="arabicPeriod"/>
            </a:pPr>
            <a:r>
              <a:rPr lang="en-AU" sz="2600" b="0" dirty="0">
                <a:solidFill>
                  <a:schemeClr val="bg1"/>
                </a:solidFill>
                <a:latin typeface="AP Letter Med" panose="02000603000000020004" pitchFamily="2" charset="0"/>
              </a:rPr>
              <a:t>Have a conversation with your site management on the areas that they would like help with during PEAK. </a:t>
            </a:r>
          </a:p>
          <a:p>
            <a:pPr marL="514350" indent="-514350" algn="l">
              <a:spcBef>
                <a:spcPts val="600"/>
              </a:spcBef>
              <a:spcAft>
                <a:spcPts val="600"/>
              </a:spcAft>
              <a:buFont typeface="+mj-lt"/>
              <a:buAutoNum type="arabicPeriod"/>
            </a:pPr>
            <a:r>
              <a:rPr lang="en-AU" sz="2600" b="0" dirty="0">
                <a:solidFill>
                  <a:schemeClr val="bg1"/>
                </a:solidFill>
                <a:latin typeface="AP Letter Med" panose="02000603000000020004" pitchFamily="2" charset="0"/>
              </a:rPr>
              <a:t>Complete the Safety Advocate Planning Template </a:t>
            </a:r>
          </a:p>
          <a:p>
            <a:pPr marL="514350" indent="-514350" algn="l">
              <a:spcBef>
                <a:spcPts val="600"/>
              </a:spcBef>
              <a:spcAft>
                <a:spcPts val="600"/>
              </a:spcAft>
              <a:buFont typeface="+mj-lt"/>
              <a:buAutoNum type="arabicPeriod"/>
            </a:pPr>
            <a:r>
              <a:rPr lang="en-AU" sz="2600" b="0" dirty="0">
                <a:solidFill>
                  <a:schemeClr val="bg1"/>
                </a:solidFill>
                <a:latin typeface="AP Letter Med" panose="02000603000000020004" pitchFamily="2" charset="0"/>
              </a:rPr>
              <a:t>Have a read through the supporting slides to help with additional tools that you can use.</a:t>
            </a:r>
          </a:p>
        </p:txBody>
      </p:sp>
      <p:sp>
        <p:nvSpPr>
          <p:cNvPr id="2" name="Rectangle 1">
            <a:extLst>
              <a:ext uri="{FF2B5EF4-FFF2-40B4-BE49-F238E27FC236}">
                <a16:creationId xmlns:a16="http://schemas.microsoft.com/office/drawing/2014/main" id="{B101897B-A0A1-8D4B-8DE3-B201BC73254C}"/>
              </a:ext>
            </a:extLst>
          </p:cNvPr>
          <p:cNvSpPr/>
          <p:nvPr/>
        </p:nvSpPr>
        <p:spPr>
          <a:xfrm>
            <a:off x="13167400" y="5882491"/>
            <a:ext cx="11157862" cy="492443"/>
          </a:xfrm>
          <a:prstGeom prst="rect">
            <a:avLst/>
          </a:prstGeom>
        </p:spPr>
        <p:txBody>
          <a:bodyPr wrap="square">
            <a:spAutoFit/>
          </a:bodyPr>
          <a:lstStyle/>
          <a:p>
            <a:pPr algn="l">
              <a:spcBef>
                <a:spcPts val="600"/>
              </a:spcBef>
              <a:spcAft>
                <a:spcPts val="2400"/>
              </a:spcAft>
            </a:pPr>
            <a:r>
              <a:rPr lang="en-AU" sz="2600" b="0" dirty="0">
                <a:solidFill>
                  <a:schemeClr val="bg1"/>
                </a:solidFill>
                <a:latin typeface="AP Letter Med" panose="02000603000000020004" pitchFamily="2" charset="0"/>
              </a:rPr>
              <a:t>Here are some key steps to help with planning your activities:</a:t>
            </a:r>
          </a:p>
        </p:txBody>
      </p:sp>
    </p:spTree>
    <p:extLst>
      <p:ext uri="{BB962C8B-B14F-4D97-AF65-F5344CB8AC3E}">
        <p14:creationId xmlns:p14="http://schemas.microsoft.com/office/powerpoint/2010/main" val="341357101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286127-concrete.jpg">
            <a:extLst>
              <a:ext uri="{FF2B5EF4-FFF2-40B4-BE49-F238E27FC236}">
                <a16:creationId xmlns:a16="http://schemas.microsoft.com/office/drawing/2014/main" id="{E659F80E-F41B-4A18-B1E2-4E296B5F0A2D}"/>
              </a:ext>
            </a:extLst>
          </p:cNvPr>
          <p:cNvPicPr>
            <a:picLocks noChangeAspect="1"/>
          </p:cNvPicPr>
          <p:nvPr/>
        </p:nvPicPr>
        <p:blipFill rotWithShape="1">
          <a:blip r:embed="rId3">
            <a:extLst>
              <a:ext uri="{28A0092B-C50C-407E-A947-70E740481C1C}">
                <a14:useLocalDpi xmlns:a14="http://schemas.microsoft.com/office/drawing/2010/main" val="0"/>
              </a:ext>
            </a:extLst>
          </a:blip>
          <a:srcRect r="51856"/>
          <a:stretch/>
        </p:blipFill>
        <p:spPr>
          <a:xfrm>
            <a:off x="12563060" y="-54266"/>
            <a:ext cx="11831571" cy="13824532"/>
          </a:xfrm>
          <a:prstGeom prst="rect">
            <a:avLst/>
          </a:prstGeom>
          <a:ln w="12700">
            <a:miter lim="400000"/>
          </a:ln>
        </p:spPr>
      </p:pic>
      <p:pic>
        <p:nvPicPr>
          <p:cNvPr id="21" name="Picture 20">
            <a:extLst>
              <a:ext uri="{FF2B5EF4-FFF2-40B4-BE49-F238E27FC236}">
                <a16:creationId xmlns:a16="http://schemas.microsoft.com/office/drawing/2014/main" id="{963B4FEF-DB14-436F-B779-E0A0AC7041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25" name="Rectangle">
            <a:extLst>
              <a:ext uri="{FF2B5EF4-FFF2-40B4-BE49-F238E27FC236}">
                <a16:creationId xmlns:a16="http://schemas.microsoft.com/office/drawing/2014/main" id="{A19C00EA-5DC1-48AF-BF98-E8F90EC6AC64}"/>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1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53412F8E-93DB-4498-B154-44534360DAFD}"/>
              </a:ext>
            </a:extLst>
          </p:cNvPr>
          <p:cNvSpPr txBox="1"/>
          <p:nvPr/>
        </p:nvSpPr>
        <p:spPr>
          <a:xfrm>
            <a:off x="1219906" y="842987"/>
            <a:ext cx="11343154" cy="12083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spcBef>
                <a:spcPts val="5400"/>
              </a:spcBef>
            </a:pPr>
            <a:r>
              <a:rPr lang="en-AU" sz="6000" dirty="0">
                <a:solidFill>
                  <a:srgbClr val="C00000"/>
                </a:solidFill>
                <a:latin typeface="AP Letter Med" panose="02000603000000020004" pitchFamily="2" charset="0"/>
              </a:rPr>
              <a:t>Planning your activities</a:t>
            </a:r>
          </a:p>
        </p:txBody>
      </p:sp>
      <p:sp>
        <p:nvSpPr>
          <p:cNvPr id="16" name="Rectangle 15">
            <a:extLst>
              <a:ext uri="{FF2B5EF4-FFF2-40B4-BE49-F238E27FC236}">
                <a16:creationId xmlns:a16="http://schemas.microsoft.com/office/drawing/2014/main" id="{91CE1A9F-DE2E-4261-AD6D-F55EEA374CB5}"/>
              </a:ext>
            </a:extLst>
          </p:cNvPr>
          <p:cNvSpPr/>
          <p:nvPr/>
        </p:nvSpPr>
        <p:spPr>
          <a:xfrm>
            <a:off x="1148913" y="2269357"/>
            <a:ext cx="10289400" cy="2123658"/>
          </a:xfrm>
          <a:prstGeom prst="rect">
            <a:avLst/>
          </a:prstGeom>
        </p:spPr>
        <p:txBody>
          <a:bodyPr wrap="square">
            <a:spAutoFit/>
          </a:bodyPr>
          <a:lstStyle/>
          <a:p>
            <a:pPr algn="l">
              <a:lnSpc>
                <a:spcPct val="150000"/>
              </a:lnSpc>
              <a:spcAft>
                <a:spcPts val="1800"/>
              </a:spcAft>
            </a:pPr>
            <a:r>
              <a:rPr lang="en-AU" sz="2200" b="0" dirty="0">
                <a:latin typeface="AP Letter Med" panose="02000603000000020004" pitchFamily="2" charset="0"/>
              </a:rPr>
              <a:t>Safety Advocates are essential part of our safety community that help our work mates through having conversations about hazards and risks, recording improvements and looking out for the mental wellbeing of others.</a:t>
            </a:r>
            <a:endParaRPr lang="en-AU" sz="2200" b="0" dirty="0">
              <a:solidFill>
                <a:schemeClr val="tx1"/>
              </a:solidFill>
              <a:latin typeface="AP Letter Med" panose="02000603000000020004" pitchFamily="2"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CCD9A40D-3C80-4914-BC43-E784434652E9}"/>
              </a:ext>
            </a:extLst>
          </p:cNvPr>
          <p:cNvSpPr/>
          <p:nvPr/>
        </p:nvSpPr>
        <p:spPr>
          <a:xfrm>
            <a:off x="1148913" y="4851684"/>
            <a:ext cx="10289400" cy="2123658"/>
          </a:xfrm>
          <a:prstGeom prst="rect">
            <a:avLst/>
          </a:prstGeom>
        </p:spPr>
        <p:txBody>
          <a:bodyPr wrap="square">
            <a:spAutoFit/>
          </a:bodyPr>
          <a:lstStyle/>
          <a:p>
            <a:pPr algn="l">
              <a:lnSpc>
                <a:spcPct val="150000"/>
              </a:lnSpc>
              <a:spcAft>
                <a:spcPts val="1800"/>
              </a:spcAft>
            </a:pPr>
            <a:r>
              <a:rPr lang="en-AU" sz="2200" b="0" dirty="0">
                <a:latin typeface="AP Letter Med" panose="02000603000000020004" pitchFamily="2" charset="0"/>
              </a:rPr>
              <a:t>Before you commence your work as a Safety Advocate it is important to coordinate a meeting with your facility’s management team, HSR’s and DHSR’s to develop the key areas that you will be focusing on. The table on the right provides an </a:t>
            </a:r>
            <a:r>
              <a:rPr lang="en-AU" sz="2200" b="0" dirty="0">
                <a:solidFill>
                  <a:srgbClr val="DC1928"/>
                </a:solidFill>
                <a:latin typeface="AP Letter Med" panose="02000603000000020004" pitchFamily="2" charset="0"/>
              </a:rPr>
              <a:t>(example) </a:t>
            </a:r>
            <a:r>
              <a:rPr lang="en-AU" sz="2200" b="0" dirty="0">
                <a:latin typeface="AP Letter Med" panose="02000603000000020004" pitchFamily="2" charset="0"/>
              </a:rPr>
              <a:t>of the key focus areas.</a:t>
            </a:r>
            <a:endParaRPr lang="en-AU" sz="2200" b="0" dirty="0">
              <a:solidFill>
                <a:schemeClr val="tx1"/>
              </a:solidFill>
              <a:latin typeface="AP Letter Med" panose="02000603000000020004" pitchFamily="2" charset="0"/>
              <a:ea typeface="Calibri" panose="020F0502020204030204" pitchFamily="34" charset="0"/>
              <a:cs typeface="Times New Roman" panose="02020603050405020304" pitchFamily="18" charset="0"/>
            </a:endParaRPr>
          </a:p>
        </p:txBody>
      </p:sp>
      <p:graphicFrame>
        <p:nvGraphicFramePr>
          <p:cNvPr id="12" name="Table 11">
            <a:extLst>
              <a:ext uri="{FF2B5EF4-FFF2-40B4-BE49-F238E27FC236}">
                <a16:creationId xmlns:a16="http://schemas.microsoft.com/office/drawing/2014/main" id="{909DB8FE-9842-41BB-828E-5B86004114DF}"/>
              </a:ext>
            </a:extLst>
          </p:cNvPr>
          <p:cNvGraphicFramePr>
            <a:graphicFrameLocks noGrp="1"/>
          </p:cNvGraphicFramePr>
          <p:nvPr/>
        </p:nvGraphicFramePr>
        <p:xfrm>
          <a:off x="12973603" y="729234"/>
          <a:ext cx="10190492" cy="10459520"/>
        </p:xfrm>
        <a:graphic>
          <a:graphicData uri="http://schemas.openxmlformats.org/drawingml/2006/table">
            <a:tbl>
              <a:tblPr firstRow="1" bandRow="1"/>
              <a:tblGrid>
                <a:gridCol w="1825623">
                  <a:extLst>
                    <a:ext uri="{9D8B030D-6E8A-4147-A177-3AD203B41FA5}">
                      <a16:colId xmlns:a16="http://schemas.microsoft.com/office/drawing/2014/main" val="1020207062"/>
                    </a:ext>
                  </a:extLst>
                </a:gridCol>
                <a:gridCol w="3843318">
                  <a:extLst>
                    <a:ext uri="{9D8B030D-6E8A-4147-A177-3AD203B41FA5}">
                      <a16:colId xmlns:a16="http://schemas.microsoft.com/office/drawing/2014/main" val="3902433547"/>
                    </a:ext>
                  </a:extLst>
                </a:gridCol>
                <a:gridCol w="4521551">
                  <a:extLst>
                    <a:ext uri="{9D8B030D-6E8A-4147-A177-3AD203B41FA5}">
                      <a16:colId xmlns:a16="http://schemas.microsoft.com/office/drawing/2014/main" val="4255196270"/>
                    </a:ext>
                  </a:extLst>
                </a:gridCol>
              </a:tblGrid>
              <a:tr h="1090330">
                <a:tc>
                  <a:txBody>
                    <a:bodyPr/>
                    <a:lstStyle>
                      <a:lvl1pPr marL="0" marR="0" indent="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1pPr>
                      <a:lvl2pPr marL="0" marR="0" indent="2286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2pPr>
                      <a:lvl3pPr marL="0" marR="0" indent="4572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3pPr>
                      <a:lvl4pPr marL="0" marR="0" indent="6858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4pPr>
                      <a:lvl5pPr marL="0" marR="0" indent="9144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5pPr>
                      <a:lvl6pPr marL="0" marR="0" indent="11430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6pPr>
                      <a:lvl7pPr marL="0" marR="0" indent="13716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7pPr>
                      <a:lvl8pPr marL="0" marR="0" indent="16002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8pPr>
                      <a:lvl9pPr marL="0" marR="0" indent="18288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9pPr>
                    </a:lstStyle>
                    <a:p>
                      <a:pPr algn="l"/>
                      <a:endParaRPr lang="en-AU" dirty="0"/>
                    </a:p>
                  </a:txBody>
                  <a:tcPr anchor="ctr">
                    <a:lnL w="12700" cmpd="sng">
                      <a:solidFill>
                        <a:srgbClr val="E8E8E9"/>
                      </a:solidFill>
                    </a:lnL>
                    <a:lnR w="12700" cmpd="sng">
                      <a:solidFill>
                        <a:srgbClr val="E8E8E9"/>
                      </a:solidFill>
                    </a:lnR>
                    <a:lnT w="12700" cmpd="sng">
                      <a:solidFill>
                        <a:srgbClr val="E8E8E9"/>
                      </a:solidFill>
                    </a:lnT>
                    <a:lnB w="38100" cmpd="sng">
                      <a:solidFill>
                        <a:srgbClr val="E8E8E9"/>
                      </a:solidFill>
                    </a:lnB>
                    <a:lnTlToBr w="12700" cmpd="sng">
                      <a:noFill/>
                      <a:prstDash val="solid"/>
                    </a:lnTlToBr>
                    <a:lnBlToTr w="12700" cmpd="sng">
                      <a:noFill/>
                      <a:prstDash val="solid"/>
                    </a:lnBlToTr>
                    <a:solidFill>
                      <a:srgbClr val="DC1928"/>
                    </a:solidFill>
                  </a:tcPr>
                </a:tc>
                <a:tc>
                  <a:txBody>
                    <a:bodyPr/>
                    <a:lstStyle>
                      <a:lvl1pPr marL="0" marR="0" indent="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1pPr>
                      <a:lvl2pPr marL="0" marR="0" indent="2286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2pPr>
                      <a:lvl3pPr marL="0" marR="0" indent="4572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3pPr>
                      <a:lvl4pPr marL="0" marR="0" indent="6858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4pPr>
                      <a:lvl5pPr marL="0" marR="0" indent="9144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5pPr>
                      <a:lvl6pPr marL="0" marR="0" indent="11430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6pPr>
                      <a:lvl7pPr marL="0" marR="0" indent="13716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7pPr>
                      <a:lvl8pPr marL="0" marR="0" indent="16002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8pPr>
                      <a:lvl9pPr marL="0" marR="0" indent="18288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9pPr>
                    </a:lstStyle>
                    <a:p>
                      <a:pPr algn="l"/>
                      <a:r>
                        <a:rPr lang="en-AU" dirty="0"/>
                        <a:t>FOCUS AREA</a:t>
                      </a:r>
                    </a:p>
                  </a:txBody>
                  <a:tcPr anchor="ctr">
                    <a:lnL w="12700" cmpd="sng">
                      <a:solidFill>
                        <a:srgbClr val="E8E8E9"/>
                      </a:solidFill>
                    </a:lnL>
                    <a:lnR w="12700" cmpd="sng">
                      <a:solidFill>
                        <a:srgbClr val="E8E8E9"/>
                      </a:solidFill>
                    </a:lnR>
                    <a:lnT w="12700" cmpd="sng">
                      <a:solidFill>
                        <a:srgbClr val="E8E8E9"/>
                      </a:solidFill>
                    </a:lnT>
                    <a:lnB w="38100" cap="flat" cmpd="sng" algn="ctr">
                      <a:solidFill>
                        <a:srgbClr val="E8E8E9"/>
                      </a:solidFill>
                      <a:prstDash val="solid"/>
                      <a:round/>
                      <a:headEnd type="none" w="med" len="med"/>
                      <a:tailEnd type="none" w="med" len="med"/>
                    </a:lnB>
                    <a:lnTlToBr w="12700" cmpd="sng">
                      <a:noFill/>
                      <a:prstDash val="solid"/>
                    </a:lnTlToBr>
                    <a:lnBlToTr w="12700" cmpd="sng">
                      <a:noFill/>
                      <a:prstDash val="solid"/>
                    </a:lnBlToTr>
                    <a:solidFill>
                      <a:srgbClr val="DC1928"/>
                    </a:solidFill>
                  </a:tcPr>
                </a:tc>
                <a:tc>
                  <a:txBody>
                    <a:bodyPr/>
                    <a:lstStyle>
                      <a:lvl1pPr marL="0" marR="0" indent="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1pPr>
                      <a:lvl2pPr marL="0" marR="0" indent="2286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2pPr>
                      <a:lvl3pPr marL="0" marR="0" indent="4572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3pPr>
                      <a:lvl4pPr marL="0" marR="0" indent="6858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4pPr>
                      <a:lvl5pPr marL="0" marR="0" indent="9144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5pPr>
                      <a:lvl6pPr marL="0" marR="0" indent="11430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6pPr>
                      <a:lvl7pPr marL="0" marR="0" indent="13716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7pPr>
                      <a:lvl8pPr marL="0" marR="0" indent="16002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8pPr>
                      <a:lvl9pPr marL="0" marR="0" indent="18288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9pPr>
                    </a:lstStyle>
                    <a:p>
                      <a:pPr algn="l"/>
                      <a:r>
                        <a:rPr lang="en-AU" dirty="0"/>
                        <a:t>DETAILS</a:t>
                      </a:r>
                    </a:p>
                  </a:txBody>
                  <a:tcPr anchor="ctr">
                    <a:lnL w="12700" cmpd="sng">
                      <a:solidFill>
                        <a:srgbClr val="E8E8E9"/>
                      </a:solidFill>
                    </a:lnL>
                    <a:lnR w="12700" cmpd="sng">
                      <a:solidFill>
                        <a:srgbClr val="E8E8E9"/>
                      </a:solidFill>
                    </a:lnR>
                    <a:lnT w="12700" cmpd="sng">
                      <a:solidFill>
                        <a:srgbClr val="E8E8E9"/>
                      </a:solidFill>
                    </a:lnT>
                    <a:lnB w="38100" cap="flat" cmpd="sng" algn="ctr">
                      <a:solidFill>
                        <a:srgbClr val="E8E8E9"/>
                      </a:solidFill>
                      <a:prstDash val="solid"/>
                      <a:round/>
                      <a:headEnd type="none" w="med" len="med"/>
                      <a:tailEnd type="none" w="med" len="med"/>
                    </a:lnB>
                    <a:lnTlToBr w="12700" cmpd="sng">
                      <a:noFill/>
                      <a:prstDash val="solid"/>
                    </a:lnTlToBr>
                    <a:lnBlToTr w="12700" cmpd="sng">
                      <a:noFill/>
                      <a:prstDash val="solid"/>
                    </a:lnBlToTr>
                    <a:solidFill>
                      <a:srgbClr val="DC1928"/>
                    </a:solidFill>
                  </a:tcPr>
                </a:tc>
                <a:extLst>
                  <a:ext uri="{0D108BD9-81ED-4DB2-BD59-A6C34878D82A}">
                    <a16:rowId xmlns:a16="http://schemas.microsoft.com/office/drawing/2014/main" val="1133925650"/>
                  </a:ext>
                </a:extLst>
              </a:tr>
              <a:tr h="1699647">
                <a:tc>
                  <a:txBody>
                    <a:bodyPr/>
                    <a:lst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9pPr>
                    </a:lstStyle>
                    <a:p>
                      <a:pPr algn="l"/>
                      <a:endParaRPr lang="en-AU" dirty="0"/>
                    </a:p>
                  </a:txBody>
                  <a:tcPr>
                    <a:lnL w="12700" cmpd="sng">
                      <a:solidFill>
                        <a:srgbClr val="E8E8E9"/>
                      </a:solidFill>
                    </a:lnL>
                    <a:lnR w="12700" cap="flat" cmpd="sng" algn="ctr">
                      <a:solidFill>
                        <a:srgbClr val="E8E8E9"/>
                      </a:solidFill>
                      <a:prstDash val="solid"/>
                      <a:round/>
                      <a:headEnd type="none" w="med" len="med"/>
                      <a:tailEnd type="none" w="med" len="med"/>
                    </a:lnR>
                    <a:lnT w="38100" cmpd="sng">
                      <a:solidFill>
                        <a:srgbClr val="E8E8E9"/>
                      </a:solidFill>
                    </a:lnT>
                    <a:lnB w="12700" cmpd="sng">
                      <a:solidFill>
                        <a:srgbClr val="E8E8E9"/>
                      </a:solidFill>
                    </a:lnB>
                    <a:lnTlToBr w="12700" cmpd="sng">
                      <a:noFill/>
                      <a:prstDash val="solid"/>
                    </a:lnTlToBr>
                    <a:lnBlToTr w="12700" cmpd="sng">
                      <a:noFill/>
                      <a:prstDash val="solid"/>
                    </a:lnBlToTr>
                    <a:solidFill>
                      <a:srgbClr val="DC1928">
                        <a:tint val="40000"/>
                      </a:srgbClr>
                    </a:solidFill>
                  </a:tcPr>
                </a:tc>
                <a:tc>
                  <a:txBody>
                    <a:bodyPr/>
                    <a:lst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9pPr>
                    </a:lstStyle>
                    <a:p>
                      <a:pPr algn="l"/>
                      <a:r>
                        <a:rPr lang="en-AU" b="1" dirty="0">
                          <a:latin typeface="AP Letter Med" panose="02000603000000020004" pitchFamily="2" charset="0"/>
                        </a:rPr>
                        <a:t>We will Identify Hazards, Near Miss events and Incidents</a:t>
                      </a:r>
                    </a:p>
                  </a:txBody>
                  <a:tcPr anchor="ctr">
                    <a:lnL w="12700" cmpd="sng">
                      <a:solidFill>
                        <a:srgbClr val="E8E8E9"/>
                      </a:solidFill>
                    </a:lnL>
                    <a:lnR w="12700" cmpd="sng">
                      <a:solidFill>
                        <a:srgbClr val="E8E8E9"/>
                      </a:solidFill>
                    </a:lnR>
                    <a:lnT w="38100" cmpd="sng">
                      <a:solidFill>
                        <a:srgbClr val="E8E8E9"/>
                      </a:solidFill>
                    </a:lnT>
                    <a:lnB w="12700" cmpd="sng">
                      <a:solidFill>
                        <a:srgbClr val="E8E8E9"/>
                      </a:solidFill>
                    </a:lnB>
                    <a:lnTlToBr w="12700" cmpd="sng">
                      <a:noFill/>
                      <a:prstDash val="solid"/>
                    </a:lnTlToBr>
                    <a:lnBlToTr w="12700" cmpd="sng">
                      <a:noFill/>
                      <a:prstDash val="solid"/>
                    </a:lnBlToTr>
                    <a:solidFill>
                      <a:srgbClr val="DC1928">
                        <a:tint val="40000"/>
                      </a:srgbClr>
                    </a:solidFill>
                  </a:tcPr>
                </a:tc>
                <a:tc>
                  <a:txBody>
                    <a:bodyPr/>
                    <a:lst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9pPr>
                    </a:lstStyle>
                    <a:p>
                      <a:pPr algn="l"/>
                      <a:r>
                        <a:rPr lang="en-AU" dirty="0">
                          <a:latin typeface="AP Letter Med" panose="02000603000000020004" pitchFamily="2" charset="0"/>
                        </a:rPr>
                        <a:t>All events will be entered into One Safe and communicated with my supervisor</a:t>
                      </a:r>
                    </a:p>
                  </a:txBody>
                  <a:tcPr anchor="ctr">
                    <a:lnL w="12700" cmpd="sng">
                      <a:solidFill>
                        <a:srgbClr val="E8E8E9"/>
                      </a:solidFill>
                    </a:lnL>
                    <a:lnR w="12700" cmpd="sng">
                      <a:solidFill>
                        <a:srgbClr val="E8E8E9"/>
                      </a:solidFill>
                    </a:lnR>
                    <a:lnT w="38100" cmpd="sng">
                      <a:solidFill>
                        <a:srgbClr val="E8E8E9"/>
                      </a:solidFill>
                    </a:lnT>
                    <a:lnB w="12700" cmpd="sng">
                      <a:solidFill>
                        <a:srgbClr val="E8E8E9"/>
                      </a:solidFill>
                    </a:lnB>
                    <a:lnTlToBr w="12700" cmpd="sng">
                      <a:noFill/>
                      <a:prstDash val="solid"/>
                    </a:lnTlToBr>
                    <a:lnBlToTr w="12700" cmpd="sng">
                      <a:noFill/>
                      <a:prstDash val="solid"/>
                    </a:lnBlToTr>
                    <a:solidFill>
                      <a:srgbClr val="DC1928">
                        <a:tint val="40000"/>
                      </a:srgbClr>
                    </a:solidFill>
                  </a:tcPr>
                </a:tc>
                <a:extLst>
                  <a:ext uri="{0D108BD9-81ED-4DB2-BD59-A6C34878D82A}">
                    <a16:rowId xmlns:a16="http://schemas.microsoft.com/office/drawing/2014/main" val="2488534188"/>
                  </a:ext>
                </a:extLst>
              </a:tr>
              <a:tr h="1699647">
                <a:tc>
                  <a:txBody>
                    <a:bodyPr/>
                    <a:lst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9pPr>
                    </a:lstStyle>
                    <a:p>
                      <a:pPr algn="l"/>
                      <a:endParaRPr lang="en-AU"/>
                    </a:p>
                  </a:txBody>
                  <a:tcPr>
                    <a:lnL w="12700" cmpd="sng">
                      <a:solidFill>
                        <a:srgbClr val="E8E8E9"/>
                      </a:solidFill>
                    </a:lnL>
                    <a:lnR w="12700" cmpd="sng">
                      <a:solidFill>
                        <a:srgbClr val="E8E8E9"/>
                      </a:solidFill>
                    </a:lnR>
                    <a:lnT w="12700" cmpd="sng">
                      <a:solidFill>
                        <a:srgbClr val="E8E8E9"/>
                      </a:solidFill>
                    </a:lnT>
                    <a:lnB w="12700" cmpd="sng">
                      <a:solidFill>
                        <a:srgbClr val="E8E8E9"/>
                      </a:solidFill>
                    </a:lnB>
                    <a:lnTlToBr w="12700" cmpd="sng">
                      <a:noFill/>
                      <a:prstDash val="solid"/>
                    </a:lnTlToBr>
                    <a:lnBlToTr w="12700" cmpd="sng">
                      <a:noFill/>
                      <a:prstDash val="solid"/>
                    </a:lnBlToTr>
                    <a:solidFill>
                      <a:srgbClr val="DC1928">
                        <a:tint val="20000"/>
                      </a:srgbClr>
                    </a:solidFill>
                  </a:tcPr>
                </a:tc>
                <a:tc>
                  <a:txBody>
                    <a:bodyPr/>
                    <a:lst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9pPr>
                    </a:lstStyle>
                    <a:p>
                      <a:pPr algn="l"/>
                      <a:r>
                        <a:rPr lang="en-AU" b="1" dirty="0">
                          <a:latin typeface="AP Letter Med" panose="02000603000000020004" pitchFamily="2" charset="0"/>
                        </a:rPr>
                        <a:t>We will complete Safety Walks</a:t>
                      </a:r>
                    </a:p>
                  </a:txBody>
                  <a:tcPr anchor="ctr">
                    <a:lnL w="12700" cmpd="sng">
                      <a:solidFill>
                        <a:srgbClr val="E8E8E9"/>
                      </a:solidFill>
                    </a:lnL>
                    <a:lnR w="12700" cmpd="sng">
                      <a:solidFill>
                        <a:srgbClr val="E8E8E9"/>
                      </a:solidFill>
                    </a:lnR>
                    <a:lnT w="12700" cap="flat" cmpd="sng" algn="ctr">
                      <a:solidFill>
                        <a:srgbClr val="E8E8E9"/>
                      </a:solidFill>
                      <a:prstDash val="solid"/>
                      <a:round/>
                      <a:headEnd type="none" w="med" len="med"/>
                      <a:tailEnd type="none" w="med" len="med"/>
                    </a:lnT>
                    <a:lnB w="12700" cmpd="sng">
                      <a:solidFill>
                        <a:srgbClr val="E8E8E9"/>
                      </a:solidFill>
                    </a:lnB>
                    <a:lnTlToBr w="12700" cmpd="sng">
                      <a:noFill/>
                      <a:prstDash val="solid"/>
                    </a:lnTlToBr>
                    <a:lnBlToTr w="12700" cmpd="sng">
                      <a:noFill/>
                      <a:prstDash val="solid"/>
                    </a:lnBlToTr>
                    <a:solidFill>
                      <a:srgbClr val="DC1928">
                        <a:tint val="20000"/>
                      </a:srgbClr>
                    </a:solidFill>
                  </a:tcPr>
                </a:tc>
                <a:tc>
                  <a:txBody>
                    <a:bodyPr/>
                    <a:lst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9pPr>
                    </a:lstStyle>
                    <a:p>
                      <a:pPr algn="l"/>
                      <a:r>
                        <a:rPr lang="en-AU" dirty="0">
                          <a:latin typeface="AP Letter Med" panose="02000603000000020004" pitchFamily="2" charset="0"/>
                        </a:rPr>
                        <a:t>We will use the Safety Walk (Go See) tool, communicate with my Supervisor and record actions </a:t>
                      </a:r>
                    </a:p>
                  </a:txBody>
                  <a:tcPr anchor="ctr">
                    <a:lnL w="12700" cmpd="sng">
                      <a:solidFill>
                        <a:srgbClr val="E8E8E9"/>
                      </a:solidFill>
                    </a:lnL>
                    <a:lnR w="12700" cmpd="sng">
                      <a:solidFill>
                        <a:srgbClr val="E8E8E9"/>
                      </a:solidFill>
                    </a:lnR>
                    <a:lnT w="12700" cap="flat" cmpd="sng" algn="ctr">
                      <a:solidFill>
                        <a:srgbClr val="E8E8E9"/>
                      </a:solidFill>
                      <a:prstDash val="solid"/>
                      <a:round/>
                      <a:headEnd type="none" w="med" len="med"/>
                      <a:tailEnd type="none" w="med" len="med"/>
                    </a:lnT>
                    <a:lnB w="12700" cmpd="sng">
                      <a:solidFill>
                        <a:srgbClr val="E8E8E9"/>
                      </a:solidFill>
                    </a:lnB>
                    <a:lnTlToBr w="12700" cmpd="sng">
                      <a:noFill/>
                      <a:prstDash val="solid"/>
                    </a:lnTlToBr>
                    <a:lnBlToTr w="12700" cmpd="sng">
                      <a:noFill/>
                      <a:prstDash val="solid"/>
                    </a:lnBlToTr>
                    <a:solidFill>
                      <a:srgbClr val="DC1928">
                        <a:tint val="20000"/>
                      </a:srgbClr>
                    </a:solidFill>
                  </a:tcPr>
                </a:tc>
                <a:extLst>
                  <a:ext uri="{0D108BD9-81ED-4DB2-BD59-A6C34878D82A}">
                    <a16:rowId xmlns:a16="http://schemas.microsoft.com/office/drawing/2014/main" val="1979619413"/>
                  </a:ext>
                </a:extLst>
              </a:tr>
              <a:tr h="2222616">
                <a:tc>
                  <a:txBody>
                    <a:bodyPr/>
                    <a:lst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9pPr>
                    </a:lstStyle>
                    <a:p>
                      <a:pPr algn="l"/>
                      <a:endParaRPr lang="en-AU" dirty="0"/>
                    </a:p>
                  </a:txBody>
                  <a:tcPr>
                    <a:lnL w="12700" cmpd="sng">
                      <a:solidFill>
                        <a:srgbClr val="E8E8E9"/>
                      </a:solidFill>
                    </a:lnL>
                    <a:lnR w="12700" cmpd="sng">
                      <a:solidFill>
                        <a:srgbClr val="E8E8E9"/>
                      </a:solidFill>
                    </a:lnR>
                    <a:lnT w="12700" cmpd="sng">
                      <a:solidFill>
                        <a:srgbClr val="E8E8E9"/>
                      </a:solidFill>
                    </a:lnT>
                    <a:lnB w="12700" cmpd="sng">
                      <a:solidFill>
                        <a:srgbClr val="E8E8E9"/>
                      </a:solidFill>
                    </a:lnB>
                    <a:lnTlToBr w="12700" cmpd="sng">
                      <a:noFill/>
                      <a:prstDash val="solid"/>
                    </a:lnTlToBr>
                    <a:lnBlToTr w="12700" cmpd="sng">
                      <a:noFill/>
                      <a:prstDash val="solid"/>
                    </a:lnBlToTr>
                    <a:solidFill>
                      <a:srgbClr val="F2CCCD"/>
                    </a:solidFill>
                  </a:tcPr>
                </a:tc>
                <a:tc>
                  <a:txBody>
                    <a:bodyPr/>
                    <a:lst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9pPr>
                    </a:lstStyle>
                    <a:p>
                      <a:pPr algn="l"/>
                      <a:r>
                        <a:rPr lang="en-AU" b="1" dirty="0">
                          <a:latin typeface="AP Letter Med" panose="02000603000000020004" pitchFamily="2" charset="0"/>
                        </a:rPr>
                        <a:t>We will Involve others in conversations about risk</a:t>
                      </a:r>
                    </a:p>
                  </a:txBody>
                  <a:tcPr anchor="ctr">
                    <a:lnL w="12700" cmpd="sng">
                      <a:solidFill>
                        <a:srgbClr val="E8E8E9"/>
                      </a:solidFill>
                    </a:lnL>
                    <a:lnR w="12700" cmpd="sng">
                      <a:solidFill>
                        <a:srgbClr val="E8E8E9"/>
                      </a:solidFill>
                    </a:lnR>
                    <a:lnT w="12700" cmpd="sng">
                      <a:solidFill>
                        <a:srgbClr val="E8E8E9"/>
                      </a:solidFill>
                    </a:lnT>
                    <a:lnB w="12700" cmpd="sng">
                      <a:solidFill>
                        <a:srgbClr val="E8E8E9"/>
                      </a:solidFill>
                    </a:lnB>
                    <a:lnTlToBr w="12700" cmpd="sng">
                      <a:noFill/>
                      <a:prstDash val="solid"/>
                    </a:lnTlToBr>
                    <a:lnBlToTr w="12700" cmpd="sng">
                      <a:noFill/>
                      <a:prstDash val="solid"/>
                    </a:lnBlToTr>
                    <a:solidFill>
                      <a:srgbClr val="F2CCCD">
                        <a:alpha val="60000"/>
                      </a:srgbClr>
                    </a:solidFill>
                  </a:tcPr>
                </a:tc>
                <a:tc>
                  <a:txBody>
                    <a:bodyPr/>
                    <a:lst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9pPr>
                    </a:lstStyle>
                    <a:p>
                      <a:pPr algn="l"/>
                      <a:r>
                        <a:rPr lang="en-AU" dirty="0">
                          <a:latin typeface="AP Letter Med" panose="02000603000000020004" pitchFamily="2" charset="0"/>
                        </a:rPr>
                        <a:t>We identify ways to involve our work colleagues in conversations about risk and safety </a:t>
                      </a:r>
                    </a:p>
                  </a:txBody>
                  <a:tcPr anchor="ctr">
                    <a:lnL w="12700" cmpd="sng">
                      <a:solidFill>
                        <a:srgbClr val="E8E8E9"/>
                      </a:solidFill>
                    </a:lnL>
                    <a:lnR w="12700" cmpd="sng">
                      <a:solidFill>
                        <a:srgbClr val="E8E8E9"/>
                      </a:solidFill>
                    </a:lnR>
                    <a:lnT w="12700" cmpd="sng">
                      <a:solidFill>
                        <a:srgbClr val="E8E8E9"/>
                      </a:solidFill>
                    </a:lnT>
                    <a:lnB w="12700" cmpd="sng">
                      <a:solidFill>
                        <a:srgbClr val="E8E8E9"/>
                      </a:solidFill>
                    </a:lnB>
                    <a:lnTlToBr w="12700" cmpd="sng">
                      <a:noFill/>
                      <a:prstDash val="solid"/>
                    </a:lnTlToBr>
                    <a:lnBlToTr w="12700" cmpd="sng">
                      <a:noFill/>
                      <a:prstDash val="solid"/>
                    </a:lnBlToTr>
                    <a:solidFill>
                      <a:srgbClr val="F2CCCD">
                        <a:alpha val="60000"/>
                      </a:srgbClr>
                    </a:solidFill>
                  </a:tcPr>
                </a:tc>
                <a:extLst>
                  <a:ext uri="{0D108BD9-81ED-4DB2-BD59-A6C34878D82A}">
                    <a16:rowId xmlns:a16="http://schemas.microsoft.com/office/drawing/2014/main" val="3595132203"/>
                  </a:ext>
                </a:extLst>
              </a:tr>
              <a:tr h="1699647">
                <a:tc>
                  <a:txBody>
                    <a:bodyPr/>
                    <a:lst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9pPr>
                    </a:lstStyle>
                    <a:p>
                      <a:pPr algn="l"/>
                      <a:endParaRPr lang="en-AU"/>
                    </a:p>
                  </a:txBody>
                  <a:tcPr>
                    <a:lnL w="12700" cmpd="sng">
                      <a:solidFill>
                        <a:srgbClr val="E8E8E9"/>
                      </a:solidFill>
                    </a:lnL>
                    <a:lnR w="12700" cmpd="sng">
                      <a:solidFill>
                        <a:srgbClr val="E8E8E9"/>
                      </a:solidFill>
                    </a:lnR>
                    <a:lnT w="12700" cmpd="sng">
                      <a:solidFill>
                        <a:srgbClr val="E8E8E9"/>
                      </a:solidFill>
                    </a:lnT>
                    <a:lnB w="12700" cap="flat" cmpd="sng" algn="ctr">
                      <a:solidFill>
                        <a:srgbClr val="E8E8E9"/>
                      </a:solidFill>
                      <a:prstDash val="solid"/>
                      <a:round/>
                      <a:headEnd type="none" w="med" len="med"/>
                      <a:tailEnd type="none" w="med" len="med"/>
                    </a:lnB>
                    <a:lnTlToBr w="12700" cmpd="sng">
                      <a:noFill/>
                      <a:prstDash val="solid"/>
                    </a:lnTlToBr>
                    <a:lnBlToTr w="12700" cmpd="sng">
                      <a:noFill/>
                      <a:prstDash val="solid"/>
                    </a:lnBlToTr>
                    <a:solidFill>
                      <a:srgbClr val="DC1928">
                        <a:tint val="20000"/>
                      </a:srgbClr>
                    </a:solidFill>
                  </a:tcPr>
                </a:tc>
                <a:tc>
                  <a:txBody>
                    <a:bodyPr/>
                    <a:lst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9pPr>
                    </a:lstStyle>
                    <a:p>
                      <a:pPr algn="l"/>
                      <a:r>
                        <a:rPr lang="en-AU" b="1" dirty="0">
                          <a:latin typeface="AP Letter Med" panose="02000603000000020004" pitchFamily="2" charset="0"/>
                        </a:rPr>
                        <a:t>We take time to reflect on what we have learnt</a:t>
                      </a:r>
                    </a:p>
                  </a:txBody>
                  <a:tcPr anchor="ctr">
                    <a:lnL w="12700" cmpd="sng">
                      <a:solidFill>
                        <a:srgbClr val="E8E8E9"/>
                      </a:solidFill>
                    </a:lnL>
                    <a:lnR w="12700" cmpd="sng">
                      <a:solidFill>
                        <a:srgbClr val="E8E8E9"/>
                      </a:solidFill>
                    </a:lnR>
                    <a:lnT w="12700" cmpd="sng">
                      <a:solidFill>
                        <a:srgbClr val="E8E8E9"/>
                      </a:solidFill>
                    </a:lnT>
                    <a:lnB w="12700" cap="flat" cmpd="sng" algn="ctr">
                      <a:solidFill>
                        <a:srgbClr val="E8E8E9"/>
                      </a:solidFill>
                      <a:prstDash val="solid"/>
                      <a:round/>
                      <a:headEnd type="none" w="med" len="med"/>
                      <a:tailEnd type="none" w="med" len="med"/>
                    </a:lnB>
                    <a:lnTlToBr w="12700" cmpd="sng">
                      <a:noFill/>
                      <a:prstDash val="solid"/>
                    </a:lnTlToBr>
                    <a:lnBlToTr w="12700" cmpd="sng">
                      <a:noFill/>
                      <a:prstDash val="solid"/>
                    </a:lnBlToTr>
                    <a:solidFill>
                      <a:srgbClr val="DC1928">
                        <a:tint val="20000"/>
                      </a:srgbClr>
                    </a:solidFill>
                  </a:tcPr>
                </a:tc>
                <a:tc>
                  <a:txBody>
                    <a:bodyPr/>
                    <a:lst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9pPr>
                    </a:lstStyle>
                    <a:p>
                      <a:pPr algn="l"/>
                      <a:r>
                        <a:rPr lang="en-AU" dirty="0">
                          <a:latin typeface="AP Letter Med" panose="02000603000000020004" pitchFamily="2" charset="0"/>
                        </a:rPr>
                        <a:t>We discuss what we have learnt and communicate improvements with our team through Good, Better, How</a:t>
                      </a:r>
                    </a:p>
                  </a:txBody>
                  <a:tcPr anchor="ctr">
                    <a:lnL w="12700" cmpd="sng">
                      <a:solidFill>
                        <a:srgbClr val="E8E8E9"/>
                      </a:solidFill>
                    </a:lnL>
                    <a:lnR w="12700" cmpd="sng">
                      <a:solidFill>
                        <a:srgbClr val="E8E8E9"/>
                      </a:solidFill>
                    </a:lnR>
                    <a:lnT w="12700" cmpd="sng">
                      <a:solidFill>
                        <a:srgbClr val="E8E8E9"/>
                      </a:solidFill>
                    </a:lnT>
                    <a:lnB w="12700" cap="flat" cmpd="sng" algn="ctr">
                      <a:solidFill>
                        <a:srgbClr val="E8E8E9"/>
                      </a:solidFill>
                      <a:prstDash val="solid"/>
                      <a:round/>
                      <a:headEnd type="none" w="med" len="med"/>
                      <a:tailEnd type="none" w="med" len="med"/>
                    </a:lnB>
                    <a:lnTlToBr w="12700" cmpd="sng">
                      <a:noFill/>
                      <a:prstDash val="solid"/>
                    </a:lnTlToBr>
                    <a:lnBlToTr w="12700" cmpd="sng">
                      <a:noFill/>
                      <a:prstDash val="solid"/>
                    </a:lnBlToTr>
                    <a:solidFill>
                      <a:srgbClr val="DC1928">
                        <a:tint val="20000"/>
                      </a:srgbClr>
                    </a:solidFill>
                  </a:tcPr>
                </a:tc>
                <a:extLst>
                  <a:ext uri="{0D108BD9-81ED-4DB2-BD59-A6C34878D82A}">
                    <a16:rowId xmlns:a16="http://schemas.microsoft.com/office/drawing/2014/main" val="1377090765"/>
                  </a:ext>
                </a:extLst>
              </a:tr>
              <a:tr h="2047633">
                <a:tc>
                  <a:txBody>
                    <a:bodyPr/>
                    <a:lstStyle/>
                    <a:p>
                      <a:pPr algn="l"/>
                      <a:endParaRPr lang="en-AU" dirty="0"/>
                    </a:p>
                  </a:txBody>
                  <a:tcPr>
                    <a:lnL w="12700" cmpd="sng">
                      <a:solidFill>
                        <a:srgbClr val="E8E8E9"/>
                      </a:solidFill>
                    </a:lnL>
                    <a:lnR w="12700" cap="flat" cmpd="sng" algn="ctr">
                      <a:solidFill>
                        <a:srgbClr val="E8E8E9"/>
                      </a:solidFill>
                      <a:prstDash val="solid"/>
                      <a:round/>
                      <a:headEnd type="none" w="med" len="med"/>
                      <a:tailEnd type="none" w="med" len="med"/>
                    </a:lnR>
                    <a:lnT w="12700" cmpd="sng">
                      <a:solidFill>
                        <a:srgbClr val="E8E8E9"/>
                      </a:solidFill>
                    </a:lnT>
                    <a:lnB w="12700" cmpd="sng">
                      <a:solidFill>
                        <a:srgbClr val="E8E8E9"/>
                      </a:solidFill>
                    </a:lnB>
                    <a:lnTlToBr w="12700" cmpd="sng">
                      <a:noFill/>
                      <a:prstDash val="solid"/>
                    </a:lnTlToBr>
                    <a:lnBlToTr w="12700" cmpd="sng">
                      <a:noFill/>
                      <a:prstDash val="solid"/>
                    </a:lnBlToTr>
                    <a:solidFill>
                      <a:srgbClr val="F2CCCD"/>
                    </a:solidFill>
                  </a:tcPr>
                </a:tc>
                <a:tc>
                  <a:txBody>
                    <a:bodyPr/>
                    <a:lstStyle/>
                    <a:p>
                      <a:pPr algn="l"/>
                      <a:r>
                        <a:rPr lang="en-AU" b="1" dirty="0">
                          <a:latin typeface="AP Letter Med" panose="02000603000000020004" pitchFamily="2" charset="0"/>
                        </a:rPr>
                        <a:t>We will reach out for support where needed</a:t>
                      </a:r>
                    </a:p>
                  </a:txBody>
                  <a:tcPr anchor="ctr">
                    <a:lnL w="12700" cap="flat" cmpd="sng" algn="ctr">
                      <a:solidFill>
                        <a:srgbClr val="E8E8E9"/>
                      </a:solidFill>
                      <a:prstDash val="solid"/>
                      <a:round/>
                      <a:headEnd type="none" w="med" len="med"/>
                      <a:tailEnd type="none" w="med" len="med"/>
                    </a:lnL>
                    <a:lnR w="12700" cap="flat" cmpd="sng" algn="ctr">
                      <a:solidFill>
                        <a:srgbClr val="E8E8E9"/>
                      </a:solidFill>
                      <a:prstDash val="solid"/>
                      <a:round/>
                      <a:headEnd type="none" w="med" len="med"/>
                      <a:tailEnd type="none" w="med" len="med"/>
                    </a:lnR>
                    <a:lnT w="12700" cmpd="sng">
                      <a:solidFill>
                        <a:srgbClr val="E8E8E9"/>
                      </a:solidFill>
                    </a:lnT>
                    <a:lnB w="12700" cmpd="sng">
                      <a:solidFill>
                        <a:srgbClr val="E8E8E9"/>
                      </a:solidFill>
                    </a:lnB>
                    <a:lnTlToBr w="12700" cmpd="sng">
                      <a:noFill/>
                      <a:prstDash val="solid"/>
                    </a:lnTlToBr>
                    <a:lnBlToTr w="12700" cmpd="sng">
                      <a:noFill/>
                      <a:prstDash val="solid"/>
                    </a:lnBlToTr>
                    <a:solidFill>
                      <a:srgbClr val="F2CCCD"/>
                    </a:solidFill>
                  </a:tcPr>
                </a:tc>
                <a:tc>
                  <a:txBody>
                    <a:bodyPr/>
                    <a:lstStyle/>
                    <a:p>
                      <a:pPr algn="l"/>
                      <a:r>
                        <a:rPr lang="en-AU" dirty="0">
                          <a:latin typeface="AP Letter Med" panose="02000603000000020004" pitchFamily="2" charset="0"/>
                        </a:rPr>
                        <a:t>We will speak with our HSR or manager where we need further support to help create improvement</a:t>
                      </a:r>
                    </a:p>
                  </a:txBody>
                  <a:tcPr anchor="ctr">
                    <a:lnL w="12700" cap="flat" cmpd="sng" algn="ctr">
                      <a:solidFill>
                        <a:srgbClr val="E8E8E9"/>
                      </a:solidFill>
                      <a:prstDash val="solid"/>
                      <a:round/>
                      <a:headEnd type="none" w="med" len="med"/>
                      <a:tailEnd type="none" w="med" len="med"/>
                    </a:lnL>
                    <a:lnR w="12700" cmpd="sng">
                      <a:solidFill>
                        <a:srgbClr val="E8E8E9"/>
                      </a:solidFill>
                    </a:lnR>
                    <a:lnT w="12700" cmpd="sng">
                      <a:solidFill>
                        <a:srgbClr val="E8E8E9"/>
                      </a:solidFill>
                    </a:lnT>
                    <a:lnB w="12700" cmpd="sng">
                      <a:solidFill>
                        <a:srgbClr val="E8E8E9"/>
                      </a:solidFill>
                    </a:lnB>
                    <a:lnTlToBr w="12700" cmpd="sng">
                      <a:noFill/>
                      <a:prstDash val="solid"/>
                    </a:lnTlToBr>
                    <a:lnBlToTr w="12700" cmpd="sng">
                      <a:noFill/>
                      <a:prstDash val="solid"/>
                    </a:lnBlToTr>
                    <a:solidFill>
                      <a:srgbClr val="F2CCCD"/>
                    </a:solidFill>
                  </a:tcPr>
                </a:tc>
                <a:extLst>
                  <a:ext uri="{0D108BD9-81ED-4DB2-BD59-A6C34878D82A}">
                    <a16:rowId xmlns:a16="http://schemas.microsoft.com/office/drawing/2014/main" val="730381830"/>
                  </a:ext>
                </a:extLst>
              </a:tr>
            </a:tbl>
          </a:graphicData>
        </a:graphic>
      </p:graphicFrame>
      <p:sp>
        <p:nvSpPr>
          <p:cNvPr id="13" name="Rectangle 12">
            <a:extLst>
              <a:ext uri="{FF2B5EF4-FFF2-40B4-BE49-F238E27FC236}">
                <a16:creationId xmlns:a16="http://schemas.microsoft.com/office/drawing/2014/main" id="{76CB031A-E9ED-4C51-9571-1E2496747078}"/>
              </a:ext>
            </a:extLst>
          </p:cNvPr>
          <p:cNvSpPr/>
          <p:nvPr/>
        </p:nvSpPr>
        <p:spPr>
          <a:xfrm>
            <a:off x="1160272" y="7503314"/>
            <a:ext cx="10289400" cy="3068789"/>
          </a:xfrm>
          <a:prstGeom prst="rect">
            <a:avLst/>
          </a:prstGeom>
        </p:spPr>
        <p:txBody>
          <a:bodyPr wrap="square">
            <a:spAutoFit/>
          </a:bodyPr>
          <a:lstStyle/>
          <a:p>
            <a:pPr algn="l">
              <a:lnSpc>
                <a:spcPct val="150000"/>
              </a:lnSpc>
              <a:spcAft>
                <a:spcPts val="1800"/>
              </a:spcAft>
            </a:pPr>
            <a:r>
              <a:rPr lang="en-AU" sz="2200" b="0" dirty="0">
                <a:latin typeface="AP Letter Med" panose="02000603000000020004" pitchFamily="2" charset="0"/>
              </a:rPr>
              <a:t>Before you commence as a Safety Advocate, develop your key focus areas and details for your facility and communicate this with your teams on how you will be helping. Schedule in regular reviews with your management team on how you are progressing and celebrate the wins you have. You can Use the Good, Better, How template in the Appendix to check in on your progress.</a:t>
            </a:r>
          </a:p>
        </p:txBody>
      </p:sp>
      <p:pic>
        <p:nvPicPr>
          <p:cNvPr id="15" name="Graphic 14">
            <a:extLst>
              <a:ext uri="{FF2B5EF4-FFF2-40B4-BE49-F238E27FC236}">
                <a16:creationId xmlns:a16="http://schemas.microsoft.com/office/drawing/2014/main" id="{6C1F4BA0-0923-4568-A8D1-DADC8DBF08F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04719" y="2064803"/>
            <a:ext cx="1219040" cy="1219040"/>
          </a:xfrm>
          <a:prstGeom prst="rect">
            <a:avLst/>
          </a:prstGeom>
        </p:spPr>
      </p:pic>
      <p:pic>
        <p:nvPicPr>
          <p:cNvPr id="17" name="Graphic 16">
            <a:extLst>
              <a:ext uri="{FF2B5EF4-FFF2-40B4-BE49-F238E27FC236}">
                <a16:creationId xmlns:a16="http://schemas.microsoft.com/office/drawing/2014/main" id="{41AC6CD6-774B-466D-916E-22323899E5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04719" y="3704550"/>
            <a:ext cx="1219040" cy="1219040"/>
          </a:xfrm>
          <a:prstGeom prst="rect">
            <a:avLst/>
          </a:prstGeom>
        </p:spPr>
      </p:pic>
      <p:pic>
        <p:nvPicPr>
          <p:cNvPr id="18" name="Graphic 17">
            <a:extLst>
              <a:ext uri="{FF2B5EF4-FFF2-40B4-BE49-F238E27FC236}">
                <a16:creationId xmlns:a16="http://schemas.microsoft.com/office/drawing/2014/main" id="{F831D98F-947F-4888-93B3-D09A8418B7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04719" y="5704882"/>
            <a:ext cx="1219040" cy="1219040"/>
          </a:xfrm>
          <a:prstGeom prst="rect">
            <a:avLst/>
          </a:prstGeom>
        </p:spPr>
      </p:pic>
      <p:pic>
        <p:nvPicPr>
          <p:cNvPr id="19" name="Graphic 18">
            <a:extLst>
              <a:ext uri="{FF2B5EF4-FFF2-40B4-BE49-F238E27FC236}">
                <a16:creationId xmlns:a16="http://schemas.microsoft.com/office/drawing/2014/main" id="{A0543452-9BFA-4AD1-9A39-14ADF1BBA30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04719" y="7697274"/>
            <a:ext cx="1219040" cy="1219040"/>
          </a:xfrm>
          <a:prstGeom prst="rect">
            <a:avLst/>
          </a:prstGeom>
        </p:spPr>
      </p:pic>
      <p:pic>
        <p:nvPicPr>
          <p:cNvPr id="22" name="Graphic 21">
            <a:extLst>
              <a:ext uri="{FF2B5EF4-FFF2-40B4-BE49-F238E27FC236}">
                <a16:creationId xmlns:a16="http://schemas.microsoft.com/office/drawing/2014/main" id="{FBEC70BE-FAC4-473A-91B6-F2C1B7254A4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3204719" y="9577394"/>
            <a:ext cx="1219040" cy="1219040"/>
          </a:xfrm>
          <a:prstGeom prst="rect">
            <a:avLst/>
          </a:prstGeom>
        </p:spPr>
      </p:pic>
      <p:sp>
        <p:nvSpPr>
          <p:cNvPr id="23" name="Rectangle 22">
            <a:extLst>
              <a:ext uri="{FF2B5EF4-FFF2-40B4-BE49-F238E27FC236}">
                <a16:creationId xmlns:a16="http://schemas.microsoft.com/office/drawing/2014/main" id="{1C7F90FE-0113-4A63-9549-19E5B4CA0099}"/>
              </a:ext>
            </a:extLst>
          </p:cNvPr>
          <p:cNvSpPr/>
          <p:nvPr/>
        </p:nvSpPr>
        <p:spPr>
          <a:xfrm>
            <a:off x="1148913" y="11013608"/>
            <a:ext cx="10289400" cy="529632"/>
          </a:xfrm>
          <a:prstGeom prst="rect">
            <a:avLst/>
          </a:prstGeom>
        </p:spPr>
        <p:txBody>
          <a:bodyPr wrap="square">
            <a:spAutoFit/>
          </a:bodyPr>
          <a:lstStyle/>
          <a:p>
            <a:pPr algn="l">
              <a:lnSpc>
                <a:spcPct val="150000"/>
              </a:lnSpc>
              <a:spcAft>
                <a:spcPts val="1800"/>
              </a:spcAft>
            </a:pPr>
            <a:r>
              <a:rPr lang="en-AU" sz="2200" b="0" dirty="0">
                <a:solidFill>
                  <a:srgbClr val="DC1928"/>
                </a:solidFill>
                <a:latin typeface="AP Letter Med" panose="02000603000000020004" pitchFamily="2" charset="0"/>
              </a:rPr>
              <a:t>If you need more information please contact your Safety Partner</a:t>
            </a:r>
          </a:p>
        </p:txBody>
      </p:sp>
      <p:grpSp>
        <p:nvGrpSpPr>
          <p:cNvPr id="2" name="Group 1">
            <a:extLst>
              <a:ext uri="{FF2B5EF4-FFF2-40B4-BE49-F238E27FC236}">
                <a16:creationId xmlns:a16="http://schemas.microsoft.com/office/drawing/2014/main" id="{F88C1472-1D20-9746-A72F-BBAD3EF06F24}"/>
              </a:ext>
            </a:extLst>
          </p:cNvPr>
          <p:cNvGrpSpPr/>
          <p:nvPr/>
        </p:nvGrpSpPr>
        <p:grpSpPr>
          <a:xfrm>
            <a:off x="16217765" y="2766043"/>
            <a:ext cx="5750539" cy="7096718"/>
            <a:chOff x="16173251" y="2851861"/>
            <a:chExt cx="5750539" cy="7096718"/>
          </a:xfrm>
        </p:grpSpPr>
        <p:sp>
          <p:nvSpPr>
            <p:cNvPr id="2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A3A84C6A-A9D5-464E-961C-E087684065A1}"/>
                </a:ext>
              </a:extLst>
            </p:cNvPr>
            <p:cNvSpPr txBox="1"/>
            <p:nvPr/>
          </p:nvSpPr>
          <p:spPr>
            <a:xfrm>
              <a:off x="16244245" y="2851861"/>
              <a:ext cx="5679545" cy="12083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spcBef>
                  <a:spcPts val="5400"/>
                </a:spcBef>
              </a:pPr>
              <a:r>
                <a:rPr lang="en-AU" sz="8000" dirty="0">
                  <a:solidFill>
                    <a:schemeClr val="bg1">
                      <a:lumMod val="65000"/>
                      <a:alpha val="20000"/>
                    </a:schemeClr>
                  </a:solidFill>
                  <a:latin typeface="AP Letter Med" panose="02000603000000020004" pitchFamily="2" charset="0"/>
                </a:rPr>
                <a:t>EXAMPLE</a:t>
              </a:r>
            </a:p>
          </p:txBody>
        </p:sp>
        <p:sp>
          <p:nvSpPr>
            <p:cNvPr id="27"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D3241C8F-7493-4B4D-B84F-01329B9973EE}"/>
                </a:ext>
              </a:extLst>
            </p:cNvPr>
            <p:cNvSpPr txBox="1"/>
            <p:nvPr/>
          </p:nvSpPr>
          <p:spPr>
            <a:xfrm>
              <a:off x="16225780" y="4917997"/>
              <a:ext cx="5679545" cy="12083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spcBef>
                  <a:spcPts val="5400"/>
                </a:spcBef>
              </a:pPr>
              <a:r>
                <a:rPr lang="en-AU" sz="8000" dirty="0">
                  <a:solidFill>
                    <a:schemeClr val="bg1">
                      <a:lumMod val="65000"/>
                      <a:alpha val="20000"/>
                    </a:schemeClr>
                  </a:solidFill>
                  <a:latin typeface="AP Letter Med" panose="02000603000000020004" pitchFamily="2" charset="0"/>
                </a:rPr>
                <a:t>EXAMPLE</a:t>
              </a:r>
            </a:p>
          </p:txBody>
        </p:sp>
        <p:sp>
          <p:nvSpPr>
            <p:cNvPr id="29"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14012AD1-4496-4BD7-8988-C92E6FF32063}"/>
                </a:ext>
              </a:extLst>
            </p:cNvPr>
            <p:cNvSpPr txBox="1"/>
            <p:nvPr/>
          </p:nvSpPr>
          <p:spPr>
            <a:xfrm>
              <a:off x="16173252" y="6933770"/>
              <a:ext cx="5679545" cy="12083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spcBef>
                  <a:spcPts val="5400"/>
                </a:spcBef>
              </a:pPr>
              <a:r>
                <a:rPr lang="en-AU" sz="8000" dirty="0">
                  <a:solidFill>
                    <a:schemeClr val="bg1">
                      <a:lumMod val="65000"/>
                      <a:alpha val="20000"/>
                    </a:schemeClr>
                  </a:solidFill>
                  <a:latin typeface="AP Letter Med" panose="02000603000000020004" pitchFamily="2" charset="0"/>
                </a:rPr>
                <a:t>EXAMPLE</a:t>
              </a:r>
            </a:p>
          </p:txBody>
        </p:sp>
        <p:sp>
          <p:nvSpPr>
            <p:cNvPr id="30"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913D6761-369D-47DA-A457-2E88E5CD0913}"/>
                </a:ext>
              </a:extLst>
            </p:cNvPr>
            <p:cNvSpPr txBox="1"/>
            <p:nvPr/>
          </p:nvSpPr>
          <p:spPr>
            <a:xfrm>
              <a:off x="16173251" y="8740205"/>
              <a:ext cx="5679545" cy="120837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spcBef>
                  <a:spcPts val="5400"/>
                </a:spcBef>
              </a:pPr>
              <a:r>
                <a:rPr lang="en-AU" sz="8000" dirty="0">
                  <a:solidFill>
                    <a:schemeClr val="bg1">
                      <a:lumMod val="65000"/>
                      <a:alpha val="20000"/>
                    </a:schemeClr>
                  </a:solidFill>
                  <a:latin typeface="AP Letter Med" panose="02000603000000020004" pitchFamily="2" charset="0"/>
                </a:rPr>
                <a:t>EXAMPLE</a:t>
              </a:r>
            </a:p>
          </p:txBody>
        </p:sp>
      </p:grpSp>
    </p:spTree>
    <p:extLst>
      <p:ext uri="{BB962C8B-B14F-4D97-AF65-F5344CB8AC3E}">
        <p14:creationId xmlns:p14="http://schemas.microsoft.com/office/powerpoint/2010/main" val="91543895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a:extLst>
              <a:ext uri="{FF2B5EF4-FFF2-40B4-BE49-F238E27FC236}">
                <a16:creationId xmlns:a16="http://schemas.microsoft.com/office/drawing/2014/main" id="{A0B09C1C-7DD4-4C47-8CB2-748FC2684B48}"/>
              </a:ext>
            </a:extLst>
          </p:cNvPr>
          <p:cNvSpPr/>
          <p:nvPr/>
        </p:nvSpPr>
        <p:spPr>
          <a:xfrm flipH="1">
            <a:off x="14528800" y="852337"/>
            <a:ext cx="8596672" cy="1676640"/>
          </a:xfrm>
          <a:prstGeom prst="rect">
            <a:avLst/>
          </a:prstGeom>
          <a:solidFill>
            <a:srgbClr val="313132">
              <a:alpha val="95482"/>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Helvetica Neue Medium"/>
              <a:ea typeface="+mn-ea"/>
              <a:cs typeface="+mn-cs"/>
              <a:sym typeface="Helvetica Neue Medium"/>
            </a:endParaRPr>
          </a:p>
        </p:txBody>
      </p:sp>
      <p:pic>
        <p:nvPicPr>
          <p:cNvPr id="4" name="Picture 3">
            <a:extLst>
              <a:ext uri="{FF2B5EF4-FFF2-40B4-BE49-F238E27FC236}">
                <a16:creationId xmlns:a16="http://schemas.microsoft.com/office/drawing/2014/main" id="{2E646470-B388-47D8-9002-0B6E691BE5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5" name="Rectangle">
            <a:extLst>
              <a:ext uri="{FF2B5EF4-FFF2-40B4-BE49-F238E27FC236}">
                <a16:creationId xmlns:a16="http://schemas.microsoft.com/office/drawing/2014/main" id="{AD96AD13-0CFB-4DF8-BAD6-83F944E97E1C}"/>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6"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89A72A2C-0311-4A96-A37C-7F3D54CA78EC}"/>
              </a:ext>
            </a:extLst>
          </p:cNvPr>
          <p:cNvSpPr txBox="1"/>
          <p:nvPr/>
        </p:nvSpPr>
        <p:spPr>
          <a:xfrm>
            <a:off x="1219906" y="889704"/>
            <a:ext cx="17144294" cy="12083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pPr>
            <a:r>
              <a:rPr lang="en-AU" sz="6000" dirty="0">
                <a:solidFill>
                  <a:schemeClr val="tx1"/>
                </a:solidFill>
                <a:latin typeface="AP Letter Med" panose="02000603000000020004" pitchFamily="2" charset="0"/>
              </a:rPr>
              <a:t>(Facility Name) </a:t>
            </a:r>
          </a:p>
          <a:p>
            <a:pPr>
              <a:lnSpc>
                <a:spcPct val="110000"/>
              </a:lnSpc>
            </a:pPr>
            <a:r>
              <a:rPr lang="en-AU" sz="6000" dirty="0">
                <a:solidFill>
                  <a:schemeClr val="tx1"/>
                </a:solidFill>
                <a:latin typeface="AP Letter Med" panose="02000603000000020004" pitchFamily="2" charset="0"/>
              </a:rPr>
              <a:t>Safety Advocate Planning Tool</a:t>
            </a:r>
          </a:p>
        </p:txBody>
      </p:sp>
      <p:graphicFrame>
        <p:nvGraphicFramePr>
          <p:cNvPr id="8" name="Table 7">
            <a:extLst>
              <a:ext uri="{FF2B5EF4-FFF2-40B4-BE49-F238E27FC236}">
                <a16:creationId xmlns:a16="http://schemas.microsoft.com/office/drawing/2014/main" id="{E23B69FD-6493-4286-A602-D64021CFDC40}"/>
              </a:ext>
            </a:extLst>
          </p:cNvPr>
          <p:cNvGraphicFramePr>
            <a:graphicFrameLocks noGrp="1"/>
          </p:cNvGraphicFramePr>
          <p:nvPr>
            <p:extLst>
              <p:ext uri="{D42A27DB-BD31-4B8C-83A1-F6EECF244321}">
                <p14:modId xmlns:p14="http://schemas.microsoft.com/office/powerpoint/2010/main" val="3575806591"/>
              </p:ext>
            </p:extLst>
          </p:nvPr>
        </p:nvGraphicFramePr>
        <p:xfrm>
          <a:off x="1219906" y="2875552"/>
          <a:ext cx="21905566" cy="8311471"/>
        </p:xfrm>
        <a:graphic>
          <a:graphicData uri="http://schemas.openxmlformats.org/drawingml/2006/table">
            <a:tbl>
              <a:tblPr firstRow="1" bandRow="1"/>
              <a:tblGrid>
                <a:gridCol w="1751894">
                  <a:extLst>
                    <a:ext uri="{9D8B030D-6E8A-4147-A177-3AD203B41FA5}">
                      <a16:colId xmlns:a16="http://schemas.microsoft.com/office/drawing/2014/main" val="1553695671"/>
                    </a:ext>
                  </a:extLst>
                </a:gridCol>
                <a:gridCol w="8191500">
                  <a:extLst>
                    <a:ext uri="{9D8B030D-6E8A-4147-A177-3AD203B41FA5}">
                      <a16:colId xmlns:a16="http://schemas.microsoft.com/office/drawing/2014/main" val="3902433547"/>
                    </a:ext>
                  </a:extLst>
                </a:gridCol>
                <a:gridCol w="11962172">
                  <a:extLst>
                    <a:ext uri="{9D8B030D-6E8A-4147-A177-3AD203B41FA5}">
                      <a16:colId xmlns:a16="http://schemas.microsoft.com/office/drawing/2014/main" val="2587641116"/>
                    </a:ext>
                  </a:extLst>
                </a:gridCol>
              </a:tblGrid>
              <a:tr h="907747">
                <a:tc gridSpan="2">
                  <a:txBody>
                    <a:bodyPr/>
                    <a:lstStyle/>
                    <a:p>
                      <a:pPr algn="l"/>
                      <a:r>
                        <a:rPr lang="en-AU" b="1" dirty="0">
                          <a:solidFill>
                            <a:schemeClr val="bg1"/>
                          </a:solidFill>
                        </a:rPr>
                        <a:t>(Facility Name) Safety Advocates</a:t>
                      </a:r>
                    </a:p>
                  </a:txBody>
                  <a:tcPr anchor="ctr">
                    <a:lnL w="12700" cmpd="sng">
                      <a:solidFill>
                        <a:srgbClr val="E8E8E9"/>
                      </a:solidFill>
                    </a:lnL>
                    <a:lnR w="12700" cap="flat" cmpd="sng" algn="ctr">
                      <a:solidFill>
                        <a:srgbClr val="E8E8E9"/>
                      </a:solidFill>
                      <a:prstDash val="solid"/>
                      <a:round/>
                      <a:headEnd type="none" w="med" len="med"/>
                      <a:tailEnd type="none" w="med" len="med"/>
                    </a:lnR>
                    <a:lnT w="12700" cmpd="sng">
                      <a:solidFill>
                        <a:srgbClr val="E8E8E9"/>
                      </a:solidFill>
                    </a:lnT>
                    <a:lnB w="38100" cap="flat" cmpd="sng" algn="ctr">
                      <a:solidFill>
                        <a:srgbClr val="E8E8E9"/>
                      </a:solidFill>
                      <a:prstDash val="solid"/>
                      <a:round/>
                      <a:headEnd type="none" w="med" len="med"/>
                      <a:tailEnd type="none" w="med" len="med"/>
                    </a:lnB>
                    <a:lnTlToBr w="12700" cmpd="sng">
                      <a:noFill/>
                      <a:prstDash val="solid"/>
                    </a:lnTlToBr>
                    <a:lnBlToTr w="12700" cmpd="sng">
                      <a:noFill/>
                      <a:prstDash val="solid"/>
                    </a:lnBlToTr>
                    <a:solidFill>
                      <a:srgbClr val="DC1928"/>
                    </a:solidFill>
                  </a:tcPr>
                </a:tc>
                <a:tc hMerge="1">
                  <a:txBody>
                    <a:bodyPr/>
                    <a:lstStyle/>
                    <a:p>
                      <a:pPr algn="l"/>
                      <a:endParaRPr lang="en-AU" dirty="0"/>
                    </a:p>
                  </a:txBody>
                  <a:tcPr anchor="ctr">
                    <a:lnL w="12700" cap="flat" cmpd="sng" algn="ctr">
                      <a:solidFill>
                        <a:srgbClr val="E8E8E9"/>
                      </a:solidFill>
                      <a:prstDash val="solid"/>
                      <a:round/>
                      <a:headEnd type="none" w="med" len="med"/>
                      <a:tailEnd type="none" w="med" len="med"/>
                    </a:lnL>
                    <a:lnR w="12700" cap="flat" cmpd="sng" algn="ctr">
                      <a:solidFill>
                        <a:srgbClr val="E8E8E9"/>
                      </a:solidFill>
                      <a:prstDash val="solid"/>
                      <a:round/>
                      <a:headEnd type="none" w="med" len="med"/>
                      <a:tailEnd type="none" w="med" len="med"/>
                    </a:lnR>
                    <a:lnT w="12700" cmpd="sng">
                      <a:solidFill>
                        <a:srgbClr val="E8E8E9"/>
                      </a:solidFill>
                    </a:lnT>
                    <a:lnB w="38100" cap="flat" cmpd="sng" algn="ctr">
                      <a:solidFill>
                        <a:srgbClr val="E8E8E9"/>
                      </a:solidFill>
                      <a:prstDash val="solid"/>
                      <a:round/>
                      <a:headEnd type="none" w="med" len="med"/>
                      <a:tailEnd type="none" w="med" len="med"/>
                    </a:lnB>
                    <a:lnTlToBr w="12700" cmpd="sng">
                      <a:noFill/>
                      <a:prstDash val="solid"/>
                    </a:lnTlToBr>
                    <a:lnBlToTr w="12700" cmpd="sng">
                      <a:noFill/>
                      <a:prstDash val="solid"/>
                    </a:lnBlToTr>
                    <a:solidFill>
                      <a:srgbClr val="DC1928"/>
                    </a:solidFill>
                  </a:tcPr>
                </a:tc>
                <a:tc>
                  <a:txBody>
                    <a:bodyPr/>
                    <a:lstStyle/>
                    <a:p>
                      <a:pPr algn="l"/>
                      <a:r>
                        <a:rPr lang="en-AU" b="1" dirty="0">
                          <a:solidFill>
                            <a:schemeClr val="bg1"/>
                          </a:solidFill>
                        </a:rPr>
                        <a:t>Date (00.00.0000)</a:t>
                      </a:r>
                    </a:p>
                  </a:txBody>
                  <a:tcPr anchor="ctr">
                    <a:lnL w="12700" cap="flat" cmpd="sng" algn="ctr">
                      <a:solidFill>
                        <a:srgbClr val="E8E8E9"/>
                      </a:solidFill>
                      <a:prstDash val="solid"/>
                      <a:round/>
                      <a:headEnd type="none" w="med" len="med"/>
                      <a:tailEnd type="none" w="med" len="med"/>
                    </a:lnL>
                    <a:lnR w="12700" cap="flat" cmpd="sng" algn="ctr">
                      <a:solidFill>
                        <a:srgbClr val="E8E8E9"/>
                      </a:solidFill>
                      <a:prstDash val="solid"/>
                      <a:round/>
                      <a:headEnd type="none" w="med" len="med"/>
                      <a:tailEnd type="none" w="med" len="med"/>
                    </a:lnR>
                    <a:lnT w="12700" cap="flat" cmpd="sng" algn="ctr">
                      <a:solidFill>
                        <a:srgbClr val="E8E8E9"/>
                      </a:solidFill>
                      <a:prstDash val="solid"/>
                      <a:round/>
                      <a:headEnd type="none" w="med" len="med"/>
                      <a:tailEnd type="none" w="med" len="med"/>
                    </a:lnT>
                    <a:lnB w="38100" cap="flat" cmpd="sng" algn="ctr">
                      <a:solidFill>
                        <a:srgbClr val="E8E8E9"/>
                      </a:solidFill>
                      <a:prstDash val="solid"/>
                      <a:round/>
                      <a:headEnd type="none" w="med" len="med"/>
                      <a:tailEnd type="none" w="med" len="med"/>
                    </a:lnB>
                    <a:lnTlToBr w="12700" cmpd="sng">
                      <a:noFill/>
                      <a:prstDash val="solid"/>
                    </a:lnTlToBr>
                    <a:lnBlToTr w="12700" cmpd="sng">
                      <a:noFill/>
                      <a:prstDash val="solid"/>
                    </a:lnBlToTr>
                    <a:solidFill>
                      <a:srgbClr val="DC1928"/>
                    </a:solidFill>
                  </a:tcPr>
                </a:tc>
                <a:extLst>
                  <a:ext uri="{0D108BD9-81ED-4DB2-BD59-A6C34878D82A}">
                    <a16:rowId xmlns:a16="http://schemas.microsoft.com/office/drawing/2014/main" val="1573564026"/>
                  </a:ext>
                </a:extLst>
              </a:tr>
              <a:tr h="1815494">
                <a:tc gridSpan="3">
                  <a:txBody>
                    <a:bodyPr/>
                    <a:lstStyle/>
                    <a:p>
                      <a:pPr algn="l"/>
                      <a:r>
                        <a:rPr lang="en-AU" dirty="0"/>
                        <a:t>Enter names of Safety Advocates in this area</a:t>
                      </a:r>
                    </a:p>
                  </a:txBody>
                  <a:tcPr>
                    <a:lnL w="12700" cmpd="sng">
                      <a:solidFill>
                        <a:srgbClr val="E8E8E9"/>
                      </a:solidFill>
                    </a:lnL>
                    <a:lnR w="12700" cap="flat" cmpd="sng" algn="ctr">
                      <a:solidFill>
                        <a:srgbClr val="E8E8E9"/>
                      </a:solidFill>
                      <a:prstDash val="solid"/>
                      <a:round/>
                      <a:headEnd type="none" w="med" len="med"/>
                      <a:tailEnd type="none" w="med" len="med"/>
                    </a:lnR>
                    <a:lnT w="38100" cap="flat" cmpd="sng" algn="ctr">
                      <a:solidFill>
                        <a:srgbClr val="E8E8E9"/>
                      </a:solidFill>
                      <a:prstDash val="solid"/>
                      <a:round/>
                      <a:headEnd type="none" w="med" len="med"/>
                      <a:tailEnd type="none" w="med" len="med"/>
                    </a:lnT>
                    <a:lnB w="38100" cap="flat" cmpd="sng" algn="ctr">
                      <a:solidFill>
                        <a:srgbClr val="E8E8E9"/>
                      </a:solidFill>
                      <a:prstDash val="solid"/>
                      <a:round/>
                      <a:headEnd type="none" w="med" len="med"/>
                      <a:tailEnd type="none" w="med" len="med"/>
                    </a:lnB>
                    <a:lnTlToBr w="12700" cmpd="sng">
                      <a:noFill/>
                      <a:prstDash val="solid"/>
                    </a:lnTlToBr>
                    <a:lnBlToTr w="12700" cmpd="sng">
                      <a:noFill/>
                      <a:prstDash val="solid"/>
                    </a:lnBlToTr>
                    <a:solidFill>
                      <a:srgbClr val="F2CCCD"/>
                    </a:solidFill>
                  </a:tcPr>
                </a:tc>
                <a:tc hMerge="1">
                  <a:txBody>
                    <a:bodyPr/>
                    <a:lstStyle/>
                    <a:p>
                      <a:pPr algn="l"/>
                      <a:endParaRPr lang="en-AU" dirty="0"/>
                    </a:p>
                  </a:txBody>
                  <a:tcPr anchor="ctr">
                    <a:lnL w="12700" cap="flat" cmpd="sng" algn="ctr">
                      <a:solidFill>
                        <a:srgbClr val="E8E8E9"/>
                      </a:solidFill>
                      <a:prstDash val="solid"/>
                      <a:round/>
                      <a:headEnd type="none" w="med" len="med"/>
                      <a:tailEnd type="none" w="med" len="med"/>
                    </a:lnL>
                    <a:lnR w="12700" cap="flat" cmpd="sng" algn="ctr">
                      <a:solidFill>
                        <a:srgbClr val="E8E8E9"/>
                      </a:solidFill>
                      <a:prstDash val="solid"/>
                      <a:round/>
                      <a:headEnd type="none" w="med" len="med"/>
                      <a:tailEnd type="none" w="med" len="med"/>
                    </a:lnR>
                    <a:lnT w="38100" cap="flat" cmpd="sng" algn="ctr">
                      <a:solidFill>
                        <a:srgbClr val="E8E8E9"/>
                      </a:solidFill>
                      <a:prstDash val="solid"/>
                      <a:round/>
                      <a:headEnd type="none" w="med" len="med"/>
                      <a:tailEnd type="none" w="med" len="med"/>
                    </a:lnT>
                    <a:lnB w="38100" cap="flat" cmpd="sng" algn="ctr">
                      <a:solidFill>
                        <a:srgbClr val="E8E8E9"/>
                      </a:solidFill>
                      <a:prstDash val="solid"/>
                      <a:round/>
                      <a:headEnd type="none" w="med" len="med"/>
                      <a:tailEnd type="none" w="med" len="med"/>
                    </a:lnB>
                    <a:lnTlToBr w="12700" cmpd="sng">
                      <a:noFill/>
                      <a:prstDash val="solid"/>
                    </a:lnTlToBr>
                    <a:lnBlToTr w="12700" cmpd="sng">
                      <a:noFill/>
                      <a:prstDash val="solid"/>
                    </a:lnBlToTr>
                    <a:solidFill>
                      <a:srgbClr val="F2CCCD"/>
                    </a:solidFill>
                  </a:tcPr>
                </a:tc>
                <a:tc hMerge="1">
                  <a:txBody>
                    <a:bodyPr/>
                    <a:lstStyle/>
                    <a:p>
                      <a:endParaRPr lang="en-AU"/>
                    </a:p>
                  </a:txBody>
                  <a:tcPr/>
                </a:tc>
                <a:extLst>
                  <a:ext uri="{0D108BD9-81ED-4DB2-BD59-A6C34878D82A}">
                    <a16:rowId xmlns:a16="http://schemas.microsoft.com/office/drawing/2014/main" val="2856203054"/>
                  </a:ext>
                </a:extLst>
              </a:tr>
              <a:tr h="907747">
                <a:tc>
                  <a:txBody>
                    <a:bodyPr/>
                    <a:lstStyle/>
                    <a:p>
                      <a:pPr algn="l"/>
                      <a:endParaRPr lang="en-AU" dirty="0"/>
                    </a:p>
                  </a:txBody>
                  <a:tcPr anchor="ctr">
                    <a:lnL w="12700" cmpd="sng">
                      <a:solidFill>
                        <a:srgbClr val="E8E8E9"/>
                      </a:solidFill>
                    </a:lnL>
                    <a:lnR w="12700" cap="flat" cmpd="sng" algn="ctr">
                      <a:solidFill>
                        <a:srgbClr val="E8E8E9"/>
                      </a:solidFill>
                      <a:prstDash val="solid"/>
                      <a:round/>
                      <a:headEnd type="none" w="med" len="med"/>
                      <a:tailEnd type="none" w="med" len="med"/>
                    </a:lnR>
                    <a:lnT w="38100" cap="flat" cmpd="sng" algn="ctr">
                      <a:solidFill>
                        <a:srgbClr val="E8E8E9"/>
                      </a:solidFill>
                      <a:prstDash val="solid"/>
                      <a:round/>
                      <a:headEnd type="none" w="med" len="med"/>
                      <a:tailEnd type="none" w="med" len="med"/>
                    </a:lnT>
                    <a:lnB w="38100" cap="flat" cmpd="sng" algn="ctr">
                      <a:solidFill>
                        <a:srgbClr val="E8E8E9"/>
                      </a:solidFill>
                      <a:prstDash val="solid"/>
                      <a:round/>
                      <a:headEnd type="none" w="med" len="med"/>
                      <a:tailEnd type="none" w="med" len="med"/>
                    </a:lnB>
                    <a:lnTlToBr w="12700" cmpd="sng">
                      <a:noFill/>
                      <a:prstDash val="solid"/>
                    </a:lnTlToBr>
                    <a:lnBlToTr w="12700" cmpd="sng">
                      <a:noFill/>
                      <a:prstDash val="solid"/>
                    </a:lnBlToTr>
                    <a:solidFill>
                      <a:srgbClr val="DC1928"/>
                    </a:solidFill>
                  </a:tcPr>
                </a:tc>
                <a:tc>
                  <a:txBody>
                    <a:bodyPr/>
                    <a:lstStyle>
                      <a:lvl1pPr marL="0" marR="0" indent="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1pPr>
                      <a:lvl2pPr marL="0" marR="0" indent="2286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2pPr>
                      <a:lvl3pPr marL="0" marR="0" indent="4572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3pPr>
                      <a:lvl4pPr marL="0" marR="0" indent="6858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4pPr>
                      <a:lvl5pPr marL="0" marR="0" indent="9144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5pPr>
                      <a:lvl6pPr marL="0" marR="0" indent="11430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6pPr>
                      <a:lvl7pPr marL="0" marR="0" indent="13716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7pPr>
                      <a:lvl8pPr marL="0" marR="0" indent="16002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8pPr>
                      <a:lvl9pPr marL="0" marR="0" indent="1828800" algn="ctr" defTabSz="825500" latinLnBrk="0">
                        <a:lnSpc>
                          <a:spcPct val="100000"/>
                        </a:lnSpc>
                        <a:spcBef>
                          <a:spcPts val="0"/>
                        </a:spcBef>
                        <a:spcAft>
                          <a:spcPts val="0"/>
                        </a:spcAft>
                        <a:buClrTx/>
                        <a:buSzTx/>
                        <a:buFontTx/>
                        <a:buNone/>
                        <a:tabLst/>
                        <a:defRPr sz="2400" b="1" i="0" u="none" strike="noStrike" cap="none" spc="0" baseline="0">
                          <a:ln>
                            <a:noFill/>
                          </a:ln>
                          <a:solidFill>
                            <a:schemeClr val="lt1"/>
                          </a:solidFill>
                          <a:uFillTx/>
                          <a:latin typeface="AP Type Text Light"/>
                          <a:sym typeface="Helvetica Neue Light"/>
                        </a:defRPr>
                      </a:lvl9pPr>
                    </a:lstStyle>
                    <a:p>
                      <a:pPr algn="l"/>
                      <a:r>
                        <a:rPr lang="en-AU" dirty="0"/>
                        <a:t>FOCUS AREA</a:t>
                      </a:r>
                    </a:p>
                  </a:txBody>
                  <a:tcPr anchor="ctr">
                    <a:lnL w="12700" cap="flat" cmpd="sng" algn="ctr">
                      <a:solidFill>
                        <a:srgbClr val="E8E8E9"/>
                      </a:solidFill>
                      <a:prstDash val="solid"/>
                      <a:round/>
                      <a:headEnd type="none" w="med" len="med"/>
                      <a:tailEnd type="none" w="med" len="med"/>
                    </a:lnL>
                    <a:lnR w="12700" cap="flat" cmpd="sng" algn="ctr">
                      <a:solidFill>
                        <a:srgbClr val="E8E8E9"/>
                      </a:solidFill>
                      <a:prstDash val="solid"/>
                      <a:round/>
                      <a:headEnd type="none" w="med" len="med"/>
                      <a:tailEnd type="none" w="med" len="med"/>
                    </a:lnR>
                    <a:lnT w="38100" cap="flat" cmpd="sng" algn="ctr">
                      <a:solidFill>
                        <a:srgbClr val="E8E8E9"/>
                      </a:solidFill>
                      <a:prstDash val="solid"/>
                      <a:round/>
                      <a:headEnd type="none" w="med" len="med"/>
                      <a:tailEnd type="none" w="med" len="med"/>
                    </a:lnT>
                    <a:lnB w="38100" cap="flat" cmpd="sng" algn="ctr">
                      <a:solidFill>
                        <a:srgbClr val="E8E8E9"/>
                      </a:solidFill>
                      <a:prstDash val="solid"/>
                      <a:round/>
                      <a:headEnd type="none" w="med" len="med"/>
                      <a:tailEnd type="none" w="med" len="med"/>
                    </a:lnB>
                    <a:lnTlToBr w="12700" cmpd="sng">
                      <a:noFill/>
                      <a:prstDash val="solid"/>
                    </a:lnTlToBr>
                    <a:lnBlToTr w="12700" cmpd="sng">
                      <a:noFill/>
                      <a:prstDash val="solid"/>
                    </a:lnBlToTr>
                    <a:solidFill>
                      <a:srgbClr val="DC1928"/>
                    </a:solidFill>
                  </a:tcPr>
                </a:tc>
                <a:tc>
                  <a:txBody>
                    <a:bodyPr/>
                    <a:lstStyle/>
                    <a:p>
                      <a:pPr algn="l"/>
                      <a:r>
                        <a:rPr lang="en-AU" b="1" dirty="0">
                          <a:solidFill>
                            <a:schemeClr val="bg1"/>
                          </a:solidFill>
                          <a:latin typeface="AP Type Text Light"/>
                        </a:rPr>
                        <a:t>DETAILS</a:t>
                      </a:r>
                    </a:p>
                  </a:txBody>
                  <a:tcPr anchor="ctr">
                    <a:lnL w="12700" cap="flat" cmpd="sng" algn="ctr">
                      <a:solidFill>
                        <a:srgbClr val="E8E8E9"/>
                      </a:solidFill>
                      <a:prstDash val="solid"/>
                      <a:round/>
                      <a:headEnd type="none" w="med" len="med"/>
                      <a:tailEnd type="none" w="med" len="med"/>
                    </a:lnL>
                    <a:lnR w="12700" cmpd="sng">
                      <a:solidFill>
                        <a:srgbClr val="E8E8E9"/>
                      </a:solidFill>
                    </a:lnR>
                    <a:lnT w="38100" cap="flat" cmpd="sng" algn="ctr">
                      <a:solidFill>
                        <a:srgbClr val="E8E8E9"/>
                      </a:solidFill>
                      <a:prstDash val="solid"/>
                      <a:round/>
                      <a:headEnd type="none" w="med" len="med"/>
                      <a:tailEnd type="none" w="med" len="med"/>
                    </a:lnT>
                    <a:lnB w="38100" cap="flat" cmpd="sng" algn="ctr">
                      <a:solidFill>
                        <a:srgbClr val="E8E8E9"/>
                      </a:solidFill>
                      <a:prstDash val="solid"/>
                      <a:round/>
                      <a:headEnd type="none" w="med" len="med"/>
                      <a:tailEnd type="none" w="med" len="med"/>
                    </a:lnB>
                    <a:lnTlToBr w="12700" cmpd="sng">
                      <a:noFill/>
                      <a:prstDash val="solid"/>
                    </a:lnTlToBr>
                    <a:lnBlToTr w="12700" cmpd="sng">
                      <a:noFill/>
                      <a:prstDash val="solid"/>
                    </a:lnBlToTr>
                    <a:solidFill>
                      <a:srgbClr val="DC1928"/>
                    </a:solidFill>
                  </a:tcPr>
                </a:tc>
                <a:extLst>
                  <a:ext uri="{0D108BD9-81ED-4DB2-BD59-A6C34878D82A}">
                    <a16:rowId xmlns:a16="http://schemas.microsoft.com/office/drawing/2014/main" val="1133925650"/>
                  </a:ext>
                </a:extLst>
              </a:tr>
              <a:tr h="1560161">
                <a:tc>
                  <a:txBody>
                    <a:bodyPr/>
                    <a:lstStyle/>
                    <a:p>
                      <a:pPr algn="l"/>
                      <a:endParaRPr lang="en-AU" dirty="0"/>
                    </a:p>
                  </a:txBody>
                  <a:tcPr anchor="ctr">
                    <a:lnL w="12700" cmpd="sng">
                      <a:solidFill>
                        <a:srgbClr val="E8E8E9"/>
                      </a:solidFill>
                    </a:lnL>
                    <a:lnR w="12700" cmpd="sng">
                      <a:solidFill>
                        <a:srgbClr val="E8E8E9"/>
                      </a:solidFill>
                    </a:lnR>
                    <a:lnT w="38100" cap="flat" cmpd="sng" algn="ctr">
                      <a:solidFill>
                        <a:srgbClr val="E8E8E9"/>
                      </a:solidFill>
                      <a:prstDash val="solid"/>
                      <a:round/>
                      <a:headEnd type="none" w="med" len="med"/>
                      <a:tailEnd type="none" w="med" len="med"/>
                    </a:lnT>
                    <a:lnB w="12700" cap="flat" cmpd="sng" algn="ctr">
                      <a:solidFill>
                        <a:srgbClr val="E8E8E9"/>
                      </a:solidFill>
                      <a:prstDash val="solid"/>
                      <a:round/>
                      <a:headEnd type="none" w="med" len="med"/>
                      <a:tailEnd type="none" w="med" len="med"/>
                    </a:lnB>
                    <a:lnTlToBr w="12700" cmpd="sng">
                      <a:noFill/>
                      <a:prstDash val="solid"/>
                    </a:lnTlToBr>
                    <a:lnBlToTr w="12700" cmpd="sng">
                      <a:noFill/>
                      <a:prstDash val="solid"/>
                    </a:lnBlToTr>
                    <a:solidFill>
                      <a:srgbClr val="F2CCCD"/>
                    </a:solidFill>
                  </a:tcPr>
                </a:tc>
                <a:tc>
                  <a:txBody>
                    <a:bodyPr/>
                    <a:lst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9pPr>
                    </a:lstStyle>
                    <a:p>
                      <a:pPr algn="l"/>
                      <a:r>
                        <a:rPr lang="en-AU" b="1" dirty="0">
                          <a:latin typeface="AP Letter Med" panose="02000603000000020004" pitchFamily="2" charset="0"/>
                        </a:rPr>
                        <a:t>Enter Focus Area</a:t>
                      </a:r>
                    </a:p>
                  </a:txBody>
                  <a:tcPr anchor="ctr">
                    <a:lnL w="12700" cap="flat" cmpd="sng" algn="ctr">
                      <a:solidFill>
                        <a:srgbClr val="E8E8E9"/>
                      </a:solidFill>
                      <a:prstDash val="solid"/>
                      <a:round/>
                      <a:headEnd type="none" w="med" len="med"/>
                      <a:tailEnd type="none" w="med" len="med"/>
                    </a:lnL>
                    <a:lnR w="12700" cmpd="sng">
                      <a:solidFill>
                        <a:srgbClr val="E8E8E9"/>
                      </a:solidFill>
                    </a:lnR>
                    <a:lnT w="38100" cap="flat" cmpd="sng" algn="ctr">
                      <a:solidFill>
                        <a:srgbClr val="E8E8E9"/>
                      </a:solidFill>
                      <a:prstDash val="solid"/>
                      <a:round/>
                      <a:headEnd type="none" w="med" len="med"/>
                      <a:tailEnd type="none" w="med" len="med"/>
                    </a:lnT>
                    <a:lnB w="12700" cap="flat" cmpd="sng" algn="ctr">
                      <a:solidFill>
                        <a:srgbClr val="E8E8E9"/>
                      </a:solidFill>
                      <a:prstDash val="solid"/>
                      <a:round/>
                      <a:headEnd type="none" w="med" len="med"/>
                      <a:tailEnd type="none" w="med" len="med"/>
                    </a:lnB>
                    <a:lnTlToBr w="12700" cmpd="sng">
                      <a:noFill/>
                      <a:prstDash val="solid"/>
                    </a:lnTlToBr>
                    <a:lnBlToTr w="12700" cmpd="sng">
                      <a:noFill/>
                      <a:prstDash val="solid"/>
                    </a:lnBlToTr>
                    <a:solidFill>
                      <a:srgbClr val="F2CCCD"/>
                    </a:solidFill>
                  </a:tcPr>
                </a:tc>
                <a:tc>
                  <a:txBody>
                    <a:bodyPr/>
                    <a:lstStyle/>
                    <a:p>
                      <a:pPr algn="l"/>
                      <a:r>
                        <a:rPr lang="en-AU">
                          <a:latin typeface="AP Letter Med" panose="02000603000000020004" pitchFamily="2" charset="0"/>
                        </a:rPr>
                        <a:t>Enter details</a:t>
                      </a:r>
                      <a:endParaRPr lang="en-AU" b="1" dirty="0">
                        <a:latin typeface="AP Letter Med" panose="02000603000000020004" pitchFamily="2" charset="0"/>
                      </a:endParaRPr>
                    </a:p>
                  </a:txBody>
                  <a:tcPr anchor="ctr">
                    <a:lnL w="12700" cap="flat" cmpd="sng" algn="ctr">
                      <a:solidFill>
                        <a:srgbClr val="E8E8E9"/>
                      </a:solidFill>
                      <a:prstDash val="solid"/>
                      <a:round/>
                      <a:headEnd type="none" w="med" len="med"/>
                      <a:tailEnd type="none" w="med" len="med"/>
                    </a:lnL>
                    <a:lnR w="12700" cmpd="sng">
                      <a:solidFill>
                        <a:srgbClr val="E8E8E9"/>
                      </a:solidFill>
                    </a:lnR>
                    <a:lnT w="38100" cap="flat" cmpd="sng" algn="ctr">
                      <a:solidFill>
                        <a:srgbClr val="E8E8E9"/>
                      </a:solidFill>
                      <a:prstDash val="solid"/>
                      <a:round/>
                      <a:headEnd type="none" w="med" len="med"/>
                      <a:tailEnd type="none" w="med" len="med"/>
                    </a:lnT>
                    <a:lnB w="12700" cap="flat" cmpd="sng" algn="ctr">
                      <a:solidFill>
                        <a:srgbClr val="E8E8E9"/>
                      </a:solidFill>
                      <a:prstDash val="solid"/>
                      <a:round/>
                      <a:headEnd type="none" w="med" len="med"/>
                      <a:tailEnd type="none" w="med" len="med"/>
                    </a:lnB>
                    <a:lnTlToBr w="12700" cmpd="sng">
                      <a:noFill/>
                      <a:prstDash val="solid"/>
                    </a:lnTlToBr>
                    <a:lnBlToTr w="12700" cmpd="sng">
                      <a:noFill/>
                      <a:prstDash val="solid"/>
                    </a:lnBlToTr>
                    <a:solidFill>
                      <a:srgbClr val="F2CCCD"/>
                    </a:solidFill>
                  </a:tcPr>
                </a:tc>
                <a:extLst>
                  <a:ext uri="{0D108BD9-81ED-4DB2-BD59-A6C34878D82A}">
                    <a16:rowId xmlns:a16="http://schemas.microsoft.com/office/drawing/2014/main" val="2488534188"/>
                  </a:ext>
                </a:extLst>
              </a:tr>
              <a:tr h="1560161">
                <a:tc>
                  <a:txBody>
                    <a:bodyPr/>
                    <a:lstStyle/>
                    <a:p>
                      <a:pPr algn="l"/>
                      <a:endParaRPr lang="en-AU"/>
                    </a:p>
                  </a:txBody>
                  <a:tcPr anchor="ctr">
                    <a:lnL w="12700" cmpd="sng">
                      <a:solidFill>
                        <a:srgbClr val="E8E8E9"/>
                      </a:solidFill>
                    </a:lnL>
                    <a:lnR w="12700" cmpd="sng">
                      <a:solidFill>
                        <a:srgbClr val="E8E8E9"/>
                      </a:solidFill>
                    </a:lnR>
                    <a:lnT w="12700" cap="flat" cmpd="sng" algn="ctr">
                      <a:solidFill>
                        <a:srgbClr val="E8E8E9"/>
                      </a:solidFill>
                      <a:prstDash val="solid"/>
                      <a:round/>
                      <a:headEnd type="none" w="med" len="med"/>
                      <a:tailEnd type="none" w="med" len="med"/>
                    </a:lnT>
                    <a:lnB w="12700" cap="flat" cmpd="sng" algn="ctr">
                      <a:solidFill>
                        <a:srgbClr val="E8E8E9"/>
                      </a:solidFill>
                      <a:prstDash val="solid"/>
                      <a:round/>
                      <a:headEnd type="none" w="med" len="med"/>
                      <a:tailEnd type="none" w="med" len="med"/>
                    </a:lnB>
                    <a:lnTlToBr w="12700" cmpd="sng">
                      <a:noFill/>
                      <a:prstDash val="solid"/>
                    </a:lnTlToBr>
                    <a:lnBlToTr w="12700" cmpd="sng">
                      <a:noFill/>
                      <a:prstDash val="solid"/>
                    </a:lnBlToTr>
                    <a:solidFill>
                      <a:srgbClr val="DC1928">
                        <a:tint val="20000"/>
                      </a:srgbClr>
                    </a:solidFill>
                  </a:tcPr>
                </a:tc>
                <a:tc>
                  <a:txBody>
                    <a:bodyPr/>
                    <a:lst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9pPr>
                    </a:lstStyle>
                    <a:p>
                      <a:pPr algn="l"/>
                      <a:r>
                        <a:rPr lang="en-AU" b="1" dirty="0">
                          <a:latin typeface="AP Letter Med" panose="02000603000000020004" pitchFamily="2" charset="0"/>
                        </a:rPr>
                        <a:t>Enter Focus Area</a:t>
                      </a:r>
                    </a:p>
                  </a:txBody>
                  <a:tcPr anchor="ctr">
                    <a:lnL w="12700" cap="flat" cmpd="sng" algn="ctr">
                      <a:solidFill>
                        <a:srgbClr val="E8E8E9"/>
                      </a:solidFill>
                      <a:prstDash val="solid"/>
                      <a:round/>
                      <a:headEnd type="none" w="med" len="med"/>
                      <a:tailEnd type="none" w="med" len="med"/>
                    </a:lnL>
                    <a:lnR w="12700" cmpd="sng">
                      <a:solidFill>
                        <a:srgbClr val="E8E8E9"/>
                      </a:solidFill>
                    </a:lnR>
                    <a:lnT w="12700" cap="flat" cmpd="sng" algn="ctr">
                      <a:solidFill>
                        <a:srgbClr val="E8E8E9"/>
                      </a:solidFill>
                      <a:prstDash val="solid"/>
                      <a:round/>
                      <a:headEnd type="none" w="med" len="med"/>
                      <a:tailEnd type="none" w="med" len="med"/>
                    </a:lnT>
                    <a:lnB w="12700" cap="flat" cmpd="sng" algn="ctr">
                      <a:solidFill>
                        <a:srgbClr val="E8E8E9"/>
                      </a:solidFill>
                      <a:prstDash val="solid"/>
                      <a:round/>
                      <a:headEnd type="none" w="med" len="med"/>
                      <a:tailEnd type="none" w="med" len="med"/>
                    </a:lnB>
                    <a:lnTlToBr w="12700" cmpd="sng">
                      <a:noFill/>
                      <a:prstDash val="solid"/>
                    </a:lnTlToBr>
                    <a:lnBlToTr w="12700" cmpd="sng">
                      <a:noFill/>
                      <a:prstDash val="solid"/>
                    </a:lnBlToTr>
                    <a:solidFill>
                      <a:srgbClr val="DC1928">
                        <a:tint val="20000"/>
                      </a:srgbClr>
                    </a:solidFill>
                  </a:tcPr>
                </a:tc>
                <a:tc>
                  <a:txBody>
                    <a:bodyPr/>
                    <a:lstStyle/>
                    <a:p>
                      <a:pPr algn="l"/>
                      <a:r>
                        <a:rPr lang="en-AU">
                          <a:latin typeface="AP Letter Med" panose="02000603000000020004" pitchFamily="2" charset="0"/>
                        </a:rPr>
                        <a:t>Enter details</a:t>
                      </a:r>
                      <a:endParaRPr lang="en-AU" b="1" dirty="0">
                        <a:latin typeface="AP Letter Med" panose="02000603000000020004" pitchFamily="2" charset="0"/>
                      </a:endParaRPr>
                    </a:p>
                  </a:txBody>
                  <a:tcPr anchor="ctr">
                    <a:lnL w="12700" cap="flat" cmpd="sng" algn="ctr">
                      <a:solidFill>
                        <a:srgbClr val="E8E8E9"/>
                      </a:solidFill>
                      <a:prstDash val="solid"/>
                      <a:round/>
                      <a:headEnd type="none" w="med" len="med"/>
                      <a:tailEnd type="none" w="med" len="med"/>
                    </a:lnL>
                    <a:lnR w="12700" cmpd="sng">
                      <a:solidFill>
                        <a:srgbClr val="E8E8E9"/>
                      </a:solidFill>
                    </a:lnR>
                    <a:lnT w="12700" cap="flat" cmpd="sng" algn="ctr">
                      <a:solidFill>
                        <a:srgbClr val="E8E8E9"/>
                      </a:solidFill>
                      <a:prstDash val="solid"/>
                      <a:round/>
                      <a:headEnd type="none" w="med" len="med"/>
                      <a:tailEnd type="none" w="med" len="med"/>
                    </a:lnT>
                    <a:lnB w="12700" cap="flat" cmpd="sng" algn="ctr">
                      <a:solidFill>
                        <a:srgbClr val="E8E8E9"/>
                      </a:solidFill>
                      <a:prstDash val="solid"/>
                      <a:round/>
                      <a:headEnd type="none" w="med" len="med"/>
                      <a:tailEnd type="none" w="med" len="med"/>
                    </a:lnB>
                    <a:lnTlToBr w="12700" cmpd="sng">
                      <a:noFill/>
                      <a:prstDash val="solid"/>
                    </a:lnTlToBr>
                    <a:lnBlToTr w="12700" cmpd="sng">
                      <a:noFill/>
                      <a:prstDash val="solid"/>
                    </a:lnBlToTr>
                    <a:solidFill>
                      <a:srgbClr val="DC1928">
                        <a:tint val="20000"/>
                      </a:srgbClr>
                    </a:solidFill>
                  </a:tcPr>
                </a:tc>
                <a:extLst>
                  <a:ext uri="{0D108BD9-81ED-4DB2-BD59-A6C34878D82A}">
                    <a16:rowId xmlns:a16="http://schemas.microsoft.com/office/drawing/2014/main" val="1979619413"/>
                  </a:ext>
                </a:extLst>
              </a:tr>
              <a:tr h="1560161">
                <a:tc>
                  <a:txBody>
                    <a:bodyPr/>
                    <a:lstStyle/>
                    <a:p>
                      <a:pPr algn="l"/>
                      <a:endParaRPr lang="en-AU" dirty="0"/>
                    </a:p>
                  </a:txBody>
                  <a:tcPr anchor="ctr">
                    <a:lnL w="12700" cmpd="sng">
                      <a:solidFill>
                        <a:srgbClr val="E8E8E9"/>
                      </a:solidFill>
                    </a:lnL>
                    <a:lnR w="12700" cmpd="sng">
                      <a:solidFill>
                        <a:srgbClr val="E8E8E9"/>
                      </a:solidFill>
                    </a:lnR>
                    <a:lnT w="12700" cap="flat" cmpd="sng" algn="ctr">
                      <a:solidFill>
                        <a:srgbClr val="E8E8E9"/>
                      </a:solidFill>
                      <a:prstDash val="solid"/>
                      <a:round/>
                      <a:headEnd type="none" w="med" len="med"/>
                      <a:tailEnd type="none" w="med" len="med"/>
                    </a:lnT>
                    <a:lnB w="12700" cmpd="sng">
                      <a:solidFill>
                        <a:srgbClr val="E8E8E9"/>
                      </a:solidFill>
                    </a:lnB>
                    <a:lnTlToBr w="12700" cmpd="sng">
                      <a:noFill/>
                      <a:prstDash val="solid"/>
                    </a:lnTlToBr>
                    <a:lnBlToTr w="12700" cmpd="sng">
                      <a:noFill/>
                      <a:prstDash val="solid"/>
                    </a:lnBlToTr>
                    <a:solidFill>
                      <a:srgbClr val="F2CCCD"/>
                    </a:solidFill>
                  </a:tcPr>
                </a:tc>
                <a:tc>
                  <a:txBody>
                    <a:bodyPr/>
                    <a:lst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dk1"/>
                          </a:solidFill>
                          <a:uFillTx/>
                          <a:latin typeface="AP Type Text Light"/>
                          <a:sym typeface="Helvetica Neue Light"/>
                        </a:defRPr>
                      </a:lvl9pPr>
                    </a:lstStyle>
                    <a:p>
                      <a:pPr algn="l"/>
                      <a:r>
                        <a:rPr lang="en-AU" b="1" dirty="0">
                          <a:latin typeface="AP Letter Med" panose="02000603000000020004" pitchFamily="2" charset="0"/>
                        </a:rPr>
                        <a:t>Enter Focus Area</a:t>
                      </a:r>
                    </a:p>
                  </a:txBody>
                  <a:tcPr anchor="ctr">
                    <a:lnL w="12700" cap="flat" cmpd="sng" algn="ctr">
                      <a:solidFill>
                        <a:srgbClr val="E8E8E9"/>
                      </a:solidFill>
                      <a:prstDash val="solid"/>
                      <a:round/>
                      <a:headEnd type="none" w="med" len="med"/>
                      <a:tailEnd type="none" w="med" len="med"/>
                    </a:lnL>
                    <a:lnR w="12700" cmpd="sng">
                      <a:solidFill>
                        <a:srgbClr val="E8E8E9"/>
                      </a:solidFill>
                    </a:lnR>
                    <a:lnT w="12700" cap="flat" cmpd="sng" algn="ctr">
                      <a:solidFill>
                        <a:srgbClr val="E8E8E9"/>
                      </a:solidFill>
                      <a:prstDash val="solid"/>
                      <a:round/>
                      <a:headEnd type="none" w="med" len="med"/>
                      <a:tailEnd type="none" w="med" len="med"/>
                    </a:lnT>
                    <a:lnB w="12700" cmpd="sng">
                      <a:solidFill>
                        <a:srgbClr val="E8E8E9"/>
                      </a:solidFill>
                    </a:lnB>
                    <a:lnTlToBr w="12700" cmpd="sng">
                      <a:noFill/>
                      <a:prstDash val="solid"/>
                    </a:lnTlToBr>
                    <a:lnBlToTr w="12700" cmpd="sng">
                      <a:noFill/>
                      <a:prstDash val="solid"/>
                    </a:lnBlToTr>
                    <a:solidFill>
                      <a:srgbClr val="F2CCCD"/>
                    </a:solidFill>
                  </a:tcPr>
                </a:tc>
                <a:tc>
                  <a:txBody>
                    <a:bodyPr/>
                    <a:lstStyle/>
                    <a:p>
                      <a:pPr algn="l"/>
                      <a:r>
                        <a:rPr lang="en-AU" dirty="0">
                          <a:latin typeface="AP Letter Med" panose="02000603000000020004" pitchFamily="2" charset="0"/>
                        </a:rPr>
                        <a:t>Enter details</a:t>
                      </a:r>
                      <a:endParaRPr lang="en-AU" b="1" dirty="0">
                        <a:latin typeface="AP Letter Med" panose="02000603000000020004" pitchFamily="2" charset="0"/>
                      </a:endParaRPr>
                    </a:p>
                  </a:txBody>
                  <a:tcPr anchor="ctr">
                    <a:lnL w="12700" cap="flat" cmpd="sng" algn="ctr">
                      <a:solidFill>
                        <a:srgbClr val="E8E8E9"/>
                      </a:solidFill>
                      <a:prstDash val="solid"/>
                      <a:round/>
                      <a:headEnd type="none" w="med" len="med"/>
                      <a:tailEnd type="none" w="med" len="med"/>
                    </a:lnL>
                    <a:lnR w="12700" cmpd="sng">
                      <a:solidFill>
                        <a:srgbClr val="E8E8E9"/>
                      </a:solidFill>
                    </a:lnR>
                    <a:lnT w="12700" cap="flat" cmpd="sng" algn="ctr">
                      <a:solidFill>
                        <a:srgbClr val="E8E8E9"/>
                      </a:solidFill>
                      <a:prstDash val="solid"/>
                      <a:round/>
                      <a:headEnd type="none" w="med" len="med"/>
                      <a:tailEnd type="none" w="med" len="med"/>
                    </a:lnT>
                    <a:lnB w="12700" cmpd="sng">
                      <a:solidFill>
                        <a:srgbClr val="E8E8E9"/>
                      </a:solidFill>
                    </a:lnB>
                    <a:lnTlToBr w="12700" cmpd="sng">
                      <a:noFill/>
                      <a:prstDash val="solid"/>
                    </a:lnTlToBr>
                    <a:lnBlToTr w="12700" cmpd="sng">
                      <a:noFill/>
                      <a:prstDash val="solid"/>
                    </a:lnBlToTr>
                    <a:solidFill>
                      <a:srgbClr val="F2CCCD"/>
                    </a:solidFill>
                  </a:tcPr>
                </a:tc>
                <a:extLst>
                  <a:ext uri="{0D108BD9-81ED-4DB2-BD59-A6C34878D82A}">
                    <a16:rowId xmlns:a16="http://schemas.microsoft.com/office/drawing/2014/main" val="3595132203"/>
                  </a:ext>
                </a:extLst>
              </a:tr>
            </a:tbl>
          </a:graphicData>
        </a:graphic>
      </p:graphicFrame>
      <p:pic>
        <p:nvPicPr>
          <p:cNvPr id="10" name="Graphic 9">
            <a:extLst>
              <a:ext uri="{FF2B5EF4-FFF2-40B4-BE49-F238E27FC236}">
                <a16:creationId xmlns:a16="http://schemas.microsoft.com/office/drawing/2014/main" id="{7B624703-F560-416C-8821-86A722A16C0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8908" y="6672417"/>
            <a:ext cx="1034742" cy="1034742"/>
          </a:xfrm>
          <a:prstGeom prst="rect">
            <a:avLst/>
          </a:prstGeom>
        </p:spPr>
      </p:pic>
      <p:pic>
        <p:nvPicPr>
          <p:cNvPr id="11" name="Graphic 10">
            <a:extLst>
              <a:ext uri="{FF2B5EF4-FFF2-40B4-BE49-F238E27FC236}">
                <a16:creationId xmlns:a16="http://schemas.microsoft.com/office/drawing/2014/main" id="{1E107815-AA3B-4DE5-8608-2FD32D613B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8908" y="8285659"/>
            <a:ext cx="1034742" cy="1034742"/>
          </a:xfrm>
          <a:prstGeom prst="rect">
            <a:avLst/>
          </a:prstGeom>
        </p:spPr>
      </p:pic>
      <p:pic>
        <p:nvPicPr>
          <p:cNvPr id="12" name="Graphic 11">
            <a:extLst>
              <a:ext uri="{FF2B5EF4-FFF2-40B4-BE49-F238E27FC236}">
                <a16:creationId xmlns:a16="http://schemas.microsoft.com/office/drawing/2014/main" id="{6D66C33C-A80F-406D-934A-0A8CA434C94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98908" y="9898901"/>
            <a:ext cx="1034742" cy="1034742"/>
          </a:xfrm>
          <a:prstGeom prst="rect">
            <a:avLst/>
          </a:prstGeom>
        </p:spPr>
      </p:pic>
      <p:sp>
        <p:nvSpPr>
          <p:cNvPr id="13" name="Rectangle 12">
            <a:extLst>
              <a:ext uri="{FF2B5EF4-FFF2-40B4-BE49-F238E27FC236}">
                <a16:creationId xmlns:a16="http://schemas.microsoft.com/office/drawing/2014/main" id="{34C28869-197A-D746-B62B-86B2E27995A5}"/>
              </a:ext>
            </a:extLst>
          </p:cNvPr>
          <p:cNvSpPr/>
          <p:nvPr/>
        </p:nvSpPr>
        <p:spPr>
          <a:xfrm>
            <a:off x="14630400" y="967382"/>
            <a:ext cx="8495072" cy="1323439"/>
          </a:xfrm>
          <a:prstGeom prst="rect">
            <a:avLst/>
          </a:prstGeom>
        </p:spPr>
        <p:txBody>
          <a:bodyPr wrap="square">
            <a:spAutoFit/>
          </a:bodyPr>
          <a:lstStyle/>
          <a:p>
            <a:pPr algn="l">
              <a:spcAft>
                <a:spcPts val="1800"/>
              </a:spcAft>
            </a:pPr>
            <a:r>
              <a:rPr lang="en-AU" sz="2000" b="0" dirty="0">
                <a:solidFill>
                  <a:schemeClr val="bg1"/>
                </a:solidFill>
                <a:latin typeface="AP Letter Med" panose="02000603000000020004" pitchFamily="2" charset="0"/>
              </a:rPr>
              <a:t>After you have filled this in, remember to schedule in progress reviews. You can use the Good, Better, How tool to do this. It can be as easy as asking </a:t>
            </a:r>
            <a:r>
              <a:rPr lang="en-AU" sz="2000" b="0" dirty="0">
                <a:solidFill>
                  <a:srgbClr val="DC1928"/>
                </a:solidFill>
                <a:latin typeface="AP Letter Med" panose="02000603000000020004" pitchFamily="2" charset="0"/>
              </a:rPr>
              <a:t>What has been Good? What could be better? </a:t>
            </a:r>
            <a:r>
              <a:rPr lang="en-AU" sz="2000" b="0" dirty="0">
                <a:solidFill>
                  <a:schemeClr val="bg1"/>
                </a:solidFill>
                <a:latin typeface="AP Letter Med" panose="02000603000000020004" pitchFamily="2" charset="0"/>
              </a:rPr>
              <a:t>and, </a:t>
            </a:r>
            <a:r>
              <a:rPr lang="en-AU" sz="2000" b="0" dirty="0">
                <a:solidFill>
                  <a:srgbClr val="DC1928"/>
                </a:solidFill>
                <a:latin typeface="AP Letter Med" panose="02000603000000020004" pitchFamily="2" charset="0"/>
              </a:rPr>
              <a:t>How will we do this? </a:t>
            </a:r>
            <a:r>
              <a:rPr lang="en-AU" sz="2000" b="0" dirty="0">
                <a:solidFill>
                  <a:schemeClr val="bg1"/>
                </a:solidFill>
                <a:latin typeface="AP Letter Med" panose="02000603000000020004" pitchFamily="2" charset="0"/>
              </a:rPr>
              <a:t>The tool is supplied in the Appendix.</a:t>
            </a:r>
            <a:endParaRPr lang="en-AU" sz="2000" b="0" dirty="0">
              <a:solidFill>
                <a:schemeClr val="bg1"/>
              </a:solidFill>
              <a:latin typeface="AP Letter Med" panose="0200060300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2359763"/>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F23715A-832B-944E-9416-EBB9262C6804}"/>
              </a:ext>
            </a:extLst>
          </p:cNvPr>
          <p:cNvSpPr/>
          <p:nvPr/>
        </p:nvSpPr>
        <p:spPr>
          <a:xfrm>
            <a:off x="0" y="0"/>
            <a:ext cx="24384000" cy="13716000"/>
          </a:xfrm>
          <a:prstGeom prst="rect">
            <a:avLst/>
          </a:prstGeom>
          <a:solidFill>
            <a:srgbClr val="DC1928"/>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Helvetica Neue Medium"/>
            </a:endParaRPr>
          </a:p>
        </p:txBody>
      </p:sp>
      <p:sp>
        <p:nvSpPr>
          <p:cNvPr id="2" name="Title 1">
            <a:extLst>
              <a:ext uri="{FF2B5EF4-FFF2-40B4-BE49-F238E27FC236}">
                <a16:creationId xmlns:a16="http://schemas.microsoft.com/office/drawing/2014/main" id="{06F4964F-3BEB-CD46-AF5F-1BA4A45DF453}"/>
              </a:ext>
            </a:extLst>
          </p:cNvPr>
          <p:cNvSpPr>
            <a:spLocks noGrp="1"/>
          </p:cNvSpPr>
          <p:nvPr>
            <p:ph type="title"/>
          </p:nvPr>
        </p:nvSpPr>
        <p:spPr>
          <a:xfrm>
            <a:off x="1778000" y="1270000"/>
            <a:ext cx="20828000" cy="1717488"/>
          </a:xfrm>
        </p:spPr>
        <p:txBody>
          <a:bodyPr>
            <a:normAutofit fontScale="90000"/>
          </a:bodyPr>
          <a:lstStyle/>
          <a:p>
            <a:pPr algn="l"/>
            <a:r>
              <a:rPr lang="en-US" dirty="0">
                <a:solidFill>
                  <a:schemeClr val="bg1"/>
                </a:solidFill>
              </a:rPr>
              <a:t>Supporting Tools</a:t>
            </a:r>
          </a:p>
        </p:txBody>
      </p:sp>
      <p:sp>
        <p:nvSpPr>
          <p:cNvPr id="3" name="Text Placeholder 2">
            <a:extLst>
              <a:ext uri="{FF2B5EF4-FFF2-40B4-BE49-F238E27FC236}">
                <a16:creationId xmlns:a16="http://schemas.microsoft.com/office/drawing/2014/main" id="{C1A2E056-5A56-F04F-9D81-DFCC751C4371}"/>
              </a:ext>
            </a:extLst>
          </p:cNvPr>
          <p:cNvSpPr>
            <a:spLocks noGrp="1"/>
          </p:cNvSpPr>
          <p:nvPr>
            <p:ph type="body" sz="quarter" idx="1"/>
          </p:nvPr>
        </p:nvSpPr>
        <p:spPr>
          <a:xfrm>
            <a:off x="1778000" y="3817313"/>
            <a:ext cx="20828000" cy="1029025"/>
          </a:xfrm>
        </p:spPr>
        <p:txBody>
          <a:bodyPr>
            <a:normAutofit/>
          </a:bodyPr>
          <a:lstStyle/>
          <a:p>
            <a:pPr algn="l"/>
            <a:r>
              <a:rPr lang="en-US" sz="4400" dirty="0">
                <a:solidFill>
                  <a:schemeClr val="bg1"/>
                </a:solidFill>
              </a:rPr>
              <a:t>The following slides can be used to help with:</a:t>
            </a:r>
          </a:p>
        </p:txBody>
      </p:sp>
      <p:sp>
        <p:nvSpPr>
          <p:cNvPr id="5" name="Text Placeholder 2">
            <a:extLst>
              <a:ext uri="{FF2B5EF4-FFF2-40B4-BE49-F238E27FC236}">
                <a16:creationId xmlns:a16="http://schemas.microsoft.com/office/drawing/2014/main" id="{6B0B9179-F331-2D4E-BEEB-B7AE02B0B1CF}"/>
              </a:ext>
            </a:extLst>
          </p:cNvPr>
          <p:cNvSpPr txBox="1">
            <a:spLocks/>
          </p:cNvSpPr>
          <p:nvPr/>
        </p:nvSpPr>
        <p:spPr>
          <a:xfrm>
            <a:off x="1778000" y="5383386"/>
            <a:ext cx="20828000" cy="7281054"/>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t">
            <a:normAutofit/>
          </a:bodyPr>
          <a:lstStyle>
            <a:lvl1pPr marL="0" marR="0" indent="0" algn="ctr" defTabSz="82550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Helvetica Neue"/>
                <a:ea typeface="Helvetica Neue"/>
                <a:cs typeface="Helvetica Neue"/>
                <a:sym typeface="Helvetica Neue"/>
              </a:defRPr>
            </a:lvl1pPr>
            <a:lvl2pPr marL="0" marR="0" indent="0" algn="ctr" defTabSz="82550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Helvetica Neue"/>
                <a:ea typeface="Helvetica Neue"/>
                <a:cs typeface="Helvetica Neue"/>
                <a:sym typeface="Helvetica Neue"/>
              </a:defRPr>
            </a:lvl2pPr>
            <a:lvl3pPr marL="0" marR="0" indent="0" algn="ctr" defTabSz="82550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Helvetica Neue"/>
                <a:ea typeface="Helvetica Neue"/>
                <a:cs typeface="Helvetica Neue"/>
                <a:sym typeface="Helvetica Neue"/>
              </a:defRPr>
            </a:lvl3pPr>
            <a:lvl4pPr marL="0" marR="0" indent="0" algn="ctr" defTabSz="82550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Helvetica Neue"/>
                <a:ea typeface="Helvetica Neue"/>
                <a:cs typeface="Helvetica Neue"/>
                <a:sym typeface="Helvetica Neue"/>
              </a:defRPr>
            </a:lvl4pPr>
            <a:lvl5pPr marL="0" marR="0" indent="0" algn="ctr" defTabSz="825500" latinLnBrk="0">
              <a:lnSpc>
                <a:spcPct val="100000"/>
              </a:lnSpc>
              <a:spcBef>
                <a:spcPts val="0"/>
              </a:spcBef>
              <a:spcAft>
                <a:spcPts val="0"/>
              </a:spcAft>
              <a:buClrTx/>
              <a:buSzTx/>
              <a:buFontTx/>
              <a:buNone/>
              <a:tabLst/>
              <a:defRPr sz="5400" b="0" i="0" u="none" strike="noStrike" cap="none" spc="0" baseline="0">
                <a:ln>
                  <a:noFill/>
                </a:ln>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Helvetica Neue"/>
                <a:ea typeface="Helvetica Neue"/>
                <a:cs typeface="Helvetica Neue"/>
                <a:sym typeface="Helvetica Neue"/>
              </a:defRPr>
            </a:lvl9pPr>
          </a:lstStyle>
          <a:p>
            <a:pPr marL="571500" indent="-571500" algn="l" hangingPunct="1">
              <a:spcBef>
                <a:spcPts val="600"/>
              </a:spcBef>
              <a:buFont typeface="Arial" panose="020B0604020202020204" pitchFamily="34" charset="0"/>
              <a:buChar char="•"/>
            </a:pPr>
            <a:r>
              <a:rPr lang="en-US" sz="4400" dirty="0">
                <a:solidFill>
                  <a:schemeClr val="bg1"/>
                </a:solidFill>
              </a:rPr>
              <a:t>Request for Safety Advocates</a:t>
            </a:r>
          </a:p>
          <a:p>
            <a:pPr marL="571500" indent="-571500" algn="l" hangingPunct="1">
              <a:spcBef>
                <a:spcPts val="600"/>
              </a:spcBef>
              <a:buFont typeface="Arial" panose="020B0604020202020204" pitchFamily="34" charset="0"/>
              <a:buChar char="•"/>
            </a:pPr>
            <a:r>
              <a:rPr lang="en-US" sz="4400" dirty="0">
                <a:solidFill>
                  <a:schemeClr val="bg1"/>
                </a:solidFill>
              </a:rPr>
              <a:t>Our TIES Values</a:t>
            </a:r>
          </a:p>
          <a:p>
            <a:pPr marL="571500" indent="-571500" algn="l" hangingPunct="1">
              <a:spcBef>
                <a:spcPts val="600"/>
              </a:spcBef>
              <a:buFont typeface="Arial" panose="020B0604020202020204" pitchFamily="34" charset="0"/>
              <a:buChar char="•"/>
            </a:pPr>
            <a:r>
              <a:rPr lang="en-US" sz="4400" dirty="0">
                <a:solidFill>
                  <a:schemeClr val="bg1"/>
                </a:solidFill>
              </a:rPr>
              <a:t>Identifying Hazards and Risks </a:t>
            </a:r>
            <a:r>
              <a:rPr lang="en-US" sz="3500" dirty="0">
                <a:solidFill>
                  <a:schemeClr val="bg1"/>
                </a:solidFill>
              </a:rPr>
              <a:t>(videos that you can watch and discuss)</a:t>
            </a:r>
          </a:p>
          <a:p>
            <a:pPr marL="571500" indent="-571500" algn="l" hangingPunct="1">
              <a:spcBef>
                <a:spcPts val="600"/>
              </a:spcBef>
              <a:buFont typeface="Arial" panose="020B0604020202020204" pitchFamily="34" charset="0"/>
              <a:buChar char="•"/>
            </a:pPr>
            <a:r>
              <a:rPr lang="en-US" sz="4400" dirty="0">
                <a:solidFill>
                  <a:schemeClr val="bg1"/>
                </a:solidFill>
              </a:rPr>
              <a:t>What's in a Safety Conversation?</a:t>
            </a:r>
          </a:p>
          <a:p>
            <a:pPr marL="571500" indent="-571500" algn="l" hangingPunct="1">
              <a:spcBef>
                <a:spcPts val="600"/>
              </a:spcBef>
              <a:buFont typeface="Arial" panose="020B0604020202020204" pitchFamily="34" charset="0"/>
              <a:buChar char="•"/>
            </a:pPr>
            <a:r>
              <a:rPr lang="en-US" sz="4400" dirty="0">
                <a:solidFill>
                  <a:schemeClr val="bg1"/>
                </a:solidFill>
              </a:rPr>
              <a:t>Conducting a Safety Walk</a:t>
            </a:r>
          </a:p>
          <a:p>
            <a:pPr marL="571500" indent="-571500" algn="l" hangingPunct="1">
              <a:spcBef>
                <a:spcPts val="600"/>
              </a:spcBef>
              <a:buFont typeface="Arial" panose="020B0604020202020204" pitchFamily="34" charset="0"/>
              <a:buChar char="•"/>
            </a:pPr>
            <a:r>
              <a:rPr lang="en-US" sz="4400" dirty="0">
                <a:solidFill>
                  <a:schemeClr val="bg1"/>
                </a:solidFill>
              </a:rPr>
              <a:t>Recording details in One Safe</a:t>
            </a:r>
          </a:p>
          <a:p>
            <a:pPr marL="571500" indent="-571500" algn="l" hangingPunct="1">
              <a:spcBef>
                <a:spcPts val="600"/>
              </a:spcBef>
              <a:buFont typeface="Arial" panose="020B0604020202020204" pitchFamily="34" charset="0"/>
              <a:buChar char="•"/>
            </a:pPr>
            <a:r>
              <a:rPr lang="en-US" sz="4400" dirty="0">
                <a:solidFill>
                  <a:schemeClr val="bg1"/>
                </a:solidFill>
              </a:rPr>
              <a:t>Good, Better, How Tool</a:t>
            </a:r>
          </a:p>
          <a:p>
            <a:pPr marL="571500" indent="-571500" algn="l" hangingPunct="1">
              <a:spcBef>
                <a:spcPts val="600"/>
              </a:spcBef>
              <a:buFont typeface="Arial" panose="020B0604020202020204" pitchFamily="34" charset="0"/>
              <a:buChar char="•"/>
            </a:pPr>
            <a:r>
              <a:rPr lang="en-US" sz="4400" dirty="0">
                <a:solidFill>
                  <a:schemeClr val="bg1"/>
                </a:solidFill>
              </a:rPr>
              <a:t>Pause, Breathe, RESET</a:t>
            </a:r>
          </a:p>
          <a:p>
            <a:pPr marL="571500" indent="-571500" algn="l" hangingPunct="1">
              <a:spcBef>
                <a:spcPts val="600"/>
              </a:spcBef>
              <a:buFont typeface="Arial" panose="020B0604020202020204" pitchFamily="34" charset="0"/>
              <a:buChar char="•"/>
            </a:pPr>
            <a:r>
              <a:rPr lang="en-US" sz="4400" dirty="0">
                <a:solidFill>
                  <a:schemeClr val="bg1"/>
                </a:solidFill>
              </a:rPr>
              <a:t>One Safe Instructions for mobile users</a:t>
            </a:r>
          </a:p>
          <a:p>
            <a:pPr marL="571500" indent="-571500" algn="l" hangingPunct="1">
              <a:spcBef>
                <a:spcPts val="600"/>
              </a:spcBef>
              <a:buFont typeface="Arial" panose="020B0604020202020204" pitchFamily="34" charset="0"/>
              <a:buChar char="•"/>
            </a:pPr>
            <a:endParaRPr lang="en-US" sz="4400" dirty="0">
              <a:solidFill>
                <a:schemeClr val="bg1"/>
              </a:solidFill>
            </a:endParaRPr>
          </a:p>
        </p:txBody>
      </p:sp>
    </p:spTree>
    <p:extLst>
      <p:ext uri="{BB962C8B-B14F-4D97-AF65-F5344CB8AC3E}">
        <p14:creationId xmlns:p14="http://schemas.microsoft.com/office/powerpoint/2010/main" val="184481696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miling for the camera&#10;&#10;Description automatically generated with low confidence">
            <a:extLst>
              <a:ext uri="{FF2B5EF4-FFF2-40B4-BE49-F238E27FC236}">
                <a16:creationId xmlns:a16="http://schemas.microsoft.com/office/drawing/2014/main" id="{FEFC2E2C-39BE-3444-8759-EC578A5CA2DE}"/>
              </a:ext>
            </a:extLst>
          </p:cNvPr>
          <p:cNvPicPr>
            <a:picLocks noChangeAspect="1"/>
          </p:cNvPicPr>
          <p:nvPr/>
        </p:nvPicPr>
        <p:blipFill rotWithShape="1">
          <a:blip r:embed="rId3">
            <a:extLst>
              <a:ext uri="{28A0092B-C50C-407E-A947-70E740481C1C}">
                <a14:useLocalDpi xmlns:a14="http://schemas.microsoft.com/office/drawing/2010/main" val="0"/>
              </a:ext>
            </a:extLst>
          </a:blip>
          <a:srcRect l="12263" t="7044"/>
          <a:stretch/>
        </p:blipFill>
        <p:spPr>
          <a:xfrm>
            <a:off x="0" y="0"/>
            <a:ext cx="18334160" cy="12831053"/>
          </a:xfrm>
          <a:prstGeom prst="rect">
            <a:avLst/>
          </a:prstGeom>
        </p:spPr>
      </p:pic>
      <p:pic>
        <p:nvPicPr>
          <p:cNvPr id="21" name="Picture 20">
            <a:extLst>
              <a:ext uri="{FF2B5EF4-FFF2-40B4-BE49-F238E27FC236}">
                <a16:creationId xmlns:a16="http://schemas.microsoft.com/office/drawing/2014/main" id="{963B4FEF-DB14-436F-B779-E0A0AC7041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25" name="Rectangle">
            <a:extLst>
              <a:ext uri="{FF2B5EF4-FFF2-40B4-BE49-F238E27FC236}">
                <a16:creationId xmlns:a16="http://schemas.microsoft.com/office/drawing/2014/main" id="{A19C00EA-5DC1-48AF-BF98-E8F90EC6AC64}"/>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1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53412F8E-93DB-4498-B154-44534360DAFD}"/>
              </a:ext>
            </a:extLst>
          </p:cNvPr>
          <p:cNvSpPr txBox="1"/>
          <p:nvPr/>
        </p:nvSpPr>
        <p:spPr>
          <a:xfrm>
            <a:off x="6996915" y="1128887"/>
            <a:ext cx="11653096" cy="12083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00000"/>
              </a:lnSpc>
              <a:spcBef>
                <a:spcPts val="600"/>
              </a:spcBef>
            </a:pPr>
            <a:r>
              <a:rPr lang="en-AU" sz="6000" b="1" dirty="0">
                <a:solidFill>
                  <a:srgbClr val="DC1928"/>
                </a:solidFill>
                <a:latin typeface="AP Letter Med" panose="02000603000000020004" pitchFamily="2" charset="0"/>
              </a:rPr>
              <a:t>Would you like to be a </a:t>
            </a:r>
          </a:p>
          <a:p>
            <a:pPr>
              <a:lnSpc>
                <a:spcPct val="100000"/>
              </a:lnSpc>
              <a:spcBef>
                <a:spcPts val="600"/>
              </a:spcBef>
            </a:pPr>
            <a:r>
              <a:rPr lang="en-AU" sz="6000" b="1" dirty="0">
                <a:solidFill>
                  <a:srgbClr val="DC1928"/>
                </a:solidFill>
                <a:latin typeface="AP Letter Med" panose="02000603000000020004" pitchFamily="2" charset="0"/>
              </a:rPr>
              <a:t>Safety Advocate?</a:t>
            </a:r>
          </a:p>
        </p:txBody>
      </p:sp>
      <p:sp>
        <p:nvSpPr>
          <p:cNvPr id="22" name="Rectangle">
            <a:extLst>
              <a:ext uri="{FF2B5EF4-FFF2-40B4-BE49-F238E27FC236}">
                <a16:creationId xmlns:a16="http://schemas.microsoft.com/office/drawing/2014/main" id="{C37EB530-52EE-7A4B-9291-56E9C249DAC2}"/>
              </a:ext>
            </a:extLst>
          </p:cNvPr>
          <p:cNvSpPr/>
          <p:nvPr/>
        </p:nvSpPr>
        <p:spPr>
          <a:xfrm flipH="1">
            <a:off x="17994086" y="378210"/>
            <a:ext cx="6397002" cy="11516054"/>
          </a:xfrm>
          <a:prstGeom prst="rect">
            <a:avLst/>
          </a:prstGeom>
          <a:solidFill>
            <a:srgbClr val="313132">
              <a:alpha val="95482"/>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Helvetica Neue Medium"/>
              <a:ea typeface="+mn-ea"/>
              <a:cs typeface="+mn-cs"/>
              <a:sym typeface="Helvetica Neue Medium"/>
            </a:endParaRPr>
          </a:p>
        </p:txBody>
      </p:sp>
      <p:sp>
        <p:nvSpPr>
          <p:cNvPr id="18" name="Rectangle 17">
            <a:extLst>
              <a:ext uri="{FF2B5EF4-FFF2-40B4-BE49-F238E27FC236}">
                <a16:creationId xmlns:a16="http://schemas.microsoft.com/office/drawing/2014/main" id="{0C3C5947-72B1-4D8A-B309-71A43BBAB5F7}"/>
              </a:ext>
            </a:extLst>
          </p:cNvPr>
          <p:cNvSpPr/>
          <p:nvPr/>
        </p:nvSpPr>
        <p:spPr>
          <a:xfrm>
            <a:off x="18674233" y="1159095"/>
            <a:ext cx="5042929" cy="1209305"/>
          </a:xfrm>
          <a:prstGeom prst="rect">
            <a:avLst/>
          </a:prstGeom>
        </p:spPr>
        <p:txBody>
          <a:bodyPr wrap="square">
            <a:spAutoFit/>
          </a:bodyPr>
          <a:lstStyle/>
          <a:p>
            <a:pPr algn="l">
              <a:lnSpc>
                <a:spcPct val="150000"/>
              </a:lnSpc>
              <a:spcAft>
                <a:spcPts val="1800"/>
              </a:spcAft>
            </a:pPr>
            <a:r>
              <a:rPr lang="en-AU" sz="2600" dirty="0">
                <a:solidFill>
                  <a:schemeClr val="bg1"/>
                </a:solidFill>
                <a:latin typeface="AP Letter Med" panose="02000603000000020004" pitchFamily="2" charset="0"/>
              </a:rPr>
              <a:t>Activities that Safety Advocates help with:</a:t>
            </a:r>
          </a:p>
        </p:txBody>
      </p:sp>
      <p:sp>
        <p:nvSpPr>
          <p:cNvPr id="19" name="Rectangle 18">
            <a:extLst>
              <a:ext uri="{FF2B5EF4-FFF2-40B4-BE49-F238E27FC236}">
                <a16:creationId xmlns:a16="http://schemas.microsoft.com/office/drawing/2014/main" id="{F14E8F34-BE7C-4B59-A4DF-7F4BFE7C2099}"/>
              </a:ext>
            </a:extLst>
          </p:cNvPr>
          <p:cNvSpPr/>
          <p:nvPr/>
        </p:nvSpPr>
        <p:spPr>
          <a:xfrm>
            <a:off x="18674233" y="3050226"/>
            <a:ext cx="4720858" cy="8654933"/>
          </a:xfrm>
          <a:prstGeom prst="rect">
            <a:avLst/>
          </a:prstGeom>
        </p:spPr>
        <p:txBody>
          <a:bodyPr wrap="square">
            <a:spAutoFit/>
          </a:bodyPr>
          <a:lstStyle/>
          <a:p>
            <a:pPr marL="342900" lvl="0" indent="-342900" algn="l">
              <a:lnSpc>
                <a:spcPct val="150000"/>
              </a:lnSpc>
              <a:buClr>
                <a:srgbClr val="C00000"/>
              </a:buClr>
              <a:buFont typeface="Wingdings 3" panose="05040102010807070707" pitchFamily="18" charset="2"/>
              <a:buChar char=""/>
            </a:pPr>
            <a:r>
              <a:rPr lang="en-AU" sz="2200" b="0" dirty="0">
                <a:solidFill>
                  <a:schemeClr val="bg1"/>
                </a:solidFill>
                <a:latin typeface="AP Letter Med" panose="02000603000000020004" pitchFamily="2" charset="0"/>
              </a:rPr>
              <a:t>Identifying hazards and risks in work zones</a:t>
            </a:r>
          </a:p>
          <a:p>
            <a:pPr marL="342900" lvl="0" indent="-342900" algn="l">
              <a:lnSpc>
                <a:spcPct val="150000"/>
              </a:lnSpc>
              <a:buClr>
                <a:srgbClr val="C00000"/>
              </a:buClr>
              <a:buFont typeface="Wingdings 3" panose="05040102010807070707" pitchFamily="18" charset="2"/>
              <a:buChar char=""/>
            </a:pPr>
            <a:r>
              <a:rPr lang="en-AU" sz="2200" b="0" dirty="0">
                <a:solidFill>
                  <a:schemeClr val="bg1"/>
                </a:solidFill>
                <a:latin typeface="AP Letter Med" panose="02000603000000020004" pitchFamily="2" charset="0"/>
              </a:rPr>
              <a:t>Maintaining the safety focus during PEAK</a:t>
            </a:r>
          </a:p>
          <a:p>
            <a:pPr marL="342900" lvl="0" indent="-342900" algn="l">
              <a:lnSpc>
                <a:spcPct val="150000"/>
              </a:lnSpc>
              <a:buClr>
                <a:srgbClr val="C00000"/>
              </a:buClr>
              <a:buFont typeface="Wingdings 3" panose="05040102010807070707" pitchFamily="18" charset="2"/>
              <a:buChar char=""/>
            </a:pPr>
            <a:r>
              <a:rPr lang="en-AU" sz="2200" b="0" dirty="0">
                <a:solidFill>
                  <a:schemeClr val="bg1"/>
                </a:solidFill>
                <a:latin typeface="AP Letter Med" panose="02000603000000020004" pitchFamily="2" charset="0"/>
              </a:rPr>
              <a:t>Being in work zones when new processes have been implemented</a:t>
            </a:r>
          </a:p>
          <a:p>
            <a:pPr marL="342900" lvl="0" indent="-342900" algn="l">
              <a:lnSpc>
                <a:spcPct val="150000"/>
              </a:lnSpc>
              <a:buClr>
                <a:srgbClr val="C00000"/>
              </a:buClr>
              <a:buFont typeface="Wingdings 3" panose="05040102010807070707" pitchFamily="18" charset="2"/>
              <a:buChar char=""/>
            </a:pPr>
            <a:r>
              <a:rPr lang="en-AU" sz="2200" b="0" dirty="0">
                <a:solidFill>
                  <a:schemeClr val="bg1"/>
                </a:solidFill>
                <a:latin typeface="AP Letter Med" panose="02000603000000020004" pitchFamily="2" charset="0"/>
              </a:rPr>
              <a:t>Helping maintain our COVID social distancing, masks &amp; zoning requirements</a:t>
            </a:r>
          </a:p>
          <a:p>
            <a:pPr marL="342900" lvl="0" indent="-342900" algn="l">
              <a:lnSpc>
                <a:spcPct val="150000"/>
              </a:lnSpc>
              <a:buClr>
                <a:srgbClr val="C00000"/>
              </a:buClr>
              <a:buFont typeface="Wingdings 3" panose="05040102010807070707" pitchFamily="18" charset="2"/>
              <a:buChar char=""/>
            </a:pPr>
            <a:r>
              <a:rPr lang="en-AU" sz="2200" b="0" dirty="0">
                <a:solidFill>
                  <a:schemeClr val="bg1"/>
                </a:solidFill>
                <a:latin typeface="AP Letter Med" panose="02000603000000020004" pitchFamily="2" charset="0"/>
              </a:rPr>
              <a:t>Buddy up with new starters to help them with site safety requirements</a:t>
            </a:r>
          </a:p>
          <a:p>
            <a:pPr marL="342900" lvl="0" indent="-342900" algn="l">
              <a:lnSpc>
                <a:spcPct val="150000"/>
              </a:lnSpc>
              <a:buClr>
                <a:srgbClr val="C00000"/>
              </a:buClr>
              <a:buFont typeface="Wingdings 3" panose="05040102010807070707" pitchFamily="18" charset="2"/>
              <a:buChar char=""/>
            </a:pPr>
            <a:r>
              <a:rPr lang="en-AU" sz="2200" b="0" dirty="0">
                <a:solidFill>
                  <a:schemeClr val="bg1"/>
                </a:solidFill>
                <a:latin typeface="AP Letter Med" panose="02000603000000020004" pitchFamily="2" charset="0"/>
              </a:rPr>
              <a:t>Completing Safety Go See Walks and giving feedback to HSR’s and site management</a:t>
            </a:r>
          </a:p>
          <a:p>
            <a:pPr marL="342900" lvl="0" indent="-342900" algn="l">
              <a:lnSpc>
                <a:spcPct val="150000"/>
              </a:lnSpc>
              <a:buClr>
                <a:srgbClr val="C00000"/>
              </a:buClr>
              <a:buFont typeface="Wingdings 3" panose="05040102010807070707" pitchFamily="18" charset="2"/>
              <a:buChar char=""/>
            </a:pPr>
            <a:endParaRPr lang="en-AU" sz="2200" b="0" dirty="0">
              <a:solidFill>
                <a:schemeClr val="bg1"/>
              </a:solidFill>
              <a:latin typeface="AP Letter Med" panose="02000603000000020004" pitchFamily="2" charset="0"/>
            </a:endParaRPr>
          </a:p>
        </p:txBody>
      </p:sp>
      <p:sp>
        <p:nvSpPr>
          <p:cNvPr id="20" name="Rectangle 19">
            <a:extLst>
              <a:ext uri="{FF2B5EF4-FFF2-40B4-BE49-F238E27FC236}">
                <a16:creationId xmlns:a16="http://schemas.microsoft.com/office/drawing/2014/main" id="{690F0C6F-BEF3-564A-B623-CEE8BBBF76A3}"/>
              </a:ext>
            </a:extLst>
          </p:cNvPr>
          <p:cNvSpPr/>
          <p:nvPr/>
        </p:nvSpPr>
        <p:spPr>
          <a:xfrm>
            <a:off x="6996915" y="4491197"/>
            <a:ext cx="10456195" cy="769441"/>
          </a:xfrm>
          <a:prstGeom prst="rect">
            <a:avLst/>
          </a:prstGeom>
        </p:spPr>
        <p:txBody>
          <a:bodyPr wrap="square">
            <a:spAutoFit/>
          </a:bodyPr>
          <a:lstStyle/>
          <a:p>
            <a:pPr algn="l">
              <a:spcAft>
                <a:spcPts val="1800"/>
              </a:spcAft>
            </a:pPr>
            <a:r>
              <a:rPr lang="en-AU" sz="2200" b="0" dirty="0">
                <a:latin typeface="AP Letter Med" panose="02000603000000020004" pitchFamily="2" charset="0"/>
              </a:rPr>
              <a:t>If you would like to be a Safety Advocate please place your name below. We will be providing further information shortly.</a:t>
            </a:r>
          </a:p>
        </p:txBody>
      </p:sp>
      <p:sp>
        <p:nvSpPr>
          <p:cNvPr id="23" name="Rectangle 22">
            <a:extLst>
              <a:ext uri="{FF2B5EF4-FFF2-40B4-BE49-F238E27FC236}">
                <a16:creationId xmlns:a16="http://schemas.microsoft.com/office/drawing/2014/main" id="{4F80813B-FF5B-AC46-8389-F50CEEAA928A}"/>
              </a:ext>
            </a:extLst>
          </p:cNvPr>
          <p:cNvSpPr/>
          <p:nvPr/>
        </p:nvSpPr>
        <p:spPr>
          <a:xfrm>
            <a:off x="6936570" y="3087938"/>
            <a:ext cx="10516541" cy="1107996"/>
          </a:xfrm>
          <a:prstGeom prst="rect">
            <a:avLst/>
          </a:prstGeom>
        </p:spPr>
        <p:txBody>
          <a:bodyPr wrap="square">
            <a:spAutoFit/>
          </a:bodyPr>
          <a:lstStyle/>
          <a:p>
            <a:pPr algn="l">
              <a:spcAft>
                <a:spcPts val="1800"/>
              </a:spcAft>
            </a:pPr>
            <a:r>
              <a:rPr lang="en-AU" sz="2200" b="0" dirty="0">
                <a:latin typeface="AP Letter Med" panose="02000603000000020004" pitchFamily="2" charset="0"/>
              </a:rPr>
              <a:t>Safety Advocates help during PEAK by identifying safety hazards and risks including prioritising the physical and mental wellbeing of others. They work with HSR’s and site management to take action.</a:t>
            </a:r>
          </a:p>
        </p:txBody>
      </p:sp>
      <p:sp>
        <p:nvSpPr>
          <p:cNvPr id="24" name="Rectangle">
            <a:extLst>
              <a:ext uri="{FF2B5EF4-FFF2-40B4-BE49-F238E27FC236}">
                <a16:creationId xmlns:a16="http://schemas.microsoft.com/office/drawing/2014/main" id="{86C44A26-907C-6243-AA83-F93EFE3D787C}"/>
              </a:ext>
            </a:extLst>
          </p:cNvPr>
          <p:cNvSpPr/>
          <p:nvPr/>
        </p:nvSpPr>
        <p:spPr>
          <a:xfrm flipH="1">
            <a:off x="7136294" y="5555902"/>
            <a:ext cx="10316817" cy="5815434"/>
          </a:xfrm>
          <a:prstGeom prst="rect">
            <a:avLst/>
          </a:prstGeom>
          <a:solidFill>
            <a:schemeClr val="bg1">
              <a:alpha val="70000"/>
            </a:scheme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Helvetica Neue Medium"/>
              <a:ea typeface="+mn-ea"/>
              <a:cs typeface="+mn-cs"/>
              <a:sym typeface="Helvetica Neue Medium"/>
            </a:endParaRPr>
          </a:p>
        </p:txBody>
      </p:sp>
    </p:spTree>
    <p:extLst>
      <p:ext uri="{BB962C8B-B14F-4D97-AF65-F5344CB8AC3E}">
        <p14:creationId xmlns:p14="http://schemas.microsoft.com/office/powerpoint/2010/main" val="52761400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963B4FEF-DB14-436F-B779-E0A0AC7041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25" name="Rectangle">
            <a:extLst>
              <a:ext uri="{FF2B5EF4-FFF2-40B4-BE49-F238E27FC236}">
                <a16:creationId xmlns:a16="http://schemas.microsoft.com/office/drawing/2014/main" id="{A19C00EA-5DC1-48AF-BF98-E8F90EC6AC64}"/>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20" name="Rectangle 19">
            <a:extLst>
              <a:ext uri="{FF2B5EF4-FFF2-40B4-BE49-F238E27FC236}">
                <a16:creationId xmlns:a16="http://schemas.microsoft.com/office/drawing/2014/main" id="{338E12B7-4990-4A5D-BB6E-2275C156BFF5}"/>
              </a:ext>
            </a:extLst>
          </p:cNvPr>
          <p:cNvSpPr/>
          <p:nvPr/>
        </p:nvSpPr>
        <p:spPr>
          <a:xfrm>
            <a:off x="1388365" y="4608266"/>
            <a:ext cx="5801320" cy="6624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1828800" hangingPunct="1">
              <a:spcAft>
                <a:spcPts val="1200"/>
              </a:spcAft>
            </a:pPr>
            <a:r>
              <a:rPr lang="en-AU" sz="2800" kern="1200" dirty="0">
                <a:solidFill>
                  <a:srgbClr val="DC1928"/>
                </a:solidFill>
                <a:latin typeface="AP Type Text Light"/>
              </a:rPr>
              <a:t>Key Accountabilities</a:t>
            </a:r>
            <a:br>
              <a:rPr lang="en-AU" sz="2800" kern="1200" dirty="0">
                <a:solidFill>
                  <a:srgbClr val="000000"/>
                </a:solidFill>
                <a:latin typeface="AP Type Text Light"/>
              </a:rPr>
            </a:br>
            <a:r>
              <a:rPr lang="en-AU" sz="2800" i="1" kern="1200" dirty="0">
                <a:solidFill>
                  <a:srgbClr val="000000"/>
                </a:solidFill>
                <a:latin typeface="AP Type Text Light"/>
              </a:rPr>
              <a:t>‘w</a:t>
            </a:r>
            <a:r>
              <a:rPr lang="en-US" sz="2800" i="1" kern="1200" dirty="0">
                <a:solidFill>
                  <a:srgbClr val="000000"/>
                </a:solidFill>
                <a:latin typeface="AP Type Text Light"/>
              </a:rPr>
              <a:t>hat you do’</a:t>
            </a:r>
            <a:endParaRPr lang="en-AU" sz="2800" i="1" kern="1200" dirty="0">
              <a:solidFill>
                <a:srgbClr val="000000"/>
              </a:solidFill>
              <a:latin typeface="AP Type Text Light"/>
            </a:endParaRPr>
          </a:p>
          <a:p>
            <a:pPr marL="293214" indent="-293214" algn="l" defTabSz="1828800" hangingPunct="1">
              <a:spcAft>
                <a:spcPts val="2400"/>
              </a:spcAft>
              <a:buFont typeface="Arial" panose="020B0604020202020204" pitchFamily="34" charset="0"/>
              <a:buChar char="•"/>
            </a:pPr>
            <a:r>
              <a:rPr lang="en-AU" sz="2200" b="0" kern="1200" dirty="0">
                <a:solidFill>
                  <a:srgbClr val="000000"/>
                </a:solidFill>
                <a:latin typeface="AP Type Text Light"/>
              </a:rPr>
              <a:t>Setting expectations, holding my team to account and recognising their contribution</a:t>
            </a:r>
          </a:p>
          <a:p>
            <a:pPr marL="293214" indent="-293214" algn="l" defTabSz="1828800" hangingPunct="1">
              <a:spcAft>
                <a:spcPts val="2400"/>
              </a:spcAft>
              <a:buFont typeface="Arial" panose="020B0604020202020204" pitchFamily="34" charset="0"/>
              <a:buChar char="•"/>
            </a:pPr>
            <a:r>
              <a:rPr lang="en-AU" sz="2200" b="0" kern="1200" dirty="0">
                <a:solidFill>
                  <a:srgbClr val="000000"/>
                </a:solidFill>
                <a:latin typeface="AP Type Text Light"/>
              </a:rPr>
              <a:t>Ensuring my team has the information, skills and experience to do their job</a:t>
            </a:r>
          </a:p>
          <a:p>
            <a:pPr marL="293214" indent="-293214" algn="l" defTabSz="1828800" hangingPunct="1">
              <a:spcAft>
                <a:spcPts val="2400"/>
              </a:spcAft>
              <a:buFont typeface="Arial" panose="020B0604020202020204" pitchFamily="34" charset="0"/>
              <a:buChar char="•"/>
            </a:pPr>
            <a:r>
              <a:rPr lang="en-AU" sz="2200" b="0" kern="1200" dirty="0">
                <a:solidFill>
                  <a:srgbClr val="000000"/>
                </a:solidFill>
                <a:latin typeface="AP Type Text Light"/>
              </a:rPr>
              <a:t>Supporting my team to achieve their career and development goals, regularly checking in </a:t>
            </a:r>
          </a:p>
          <a:p>
            <a:pPr marL="293214" indent="-293214" algn="l" defTabSz="1828800" hangingPunct="1">
              <a:spcAft>
                <a:spcPts val="2400"/>
              </a:spcAft>
              <a:buFont typeface="Arial" panose="020B0604020202020204" pitchFamily="34" charset="0"/>
              <a:buChar char="•"/>
            </a:pPr>
            <a:r>
              <a:rPr lang="en-AU" sz="2200" b="0" kern="1200" dirty="0">
                <a:solidFill>
                  <a:srgbClr val="000000"/>
                </a:solidFill>
                <a:latin typeface="AP Type Text Light"/>
              </a:rPr>
              <a:t>Establishing operating rhythms to enable the achievement of our objectives</a:t>
            </a:r>
          </a:p>
          <a:p>
            <a:pPr marL="293214" indent="-293214" algn="l" defTabSz="1828800" hangingPunct="1">
              <a:spcAft>
                <a:spcPts val="2400"/>
              </a:spcAft>
              <a:buFont typeface="Arial" panose="020B0604020202020204" pitchFamily="34" charset="0"/>
              <a:buChar char="•"/>
            </a:pPr>
            <a:r>
              <a:rPr lang="en-AU" sz="2200" b="0" kern="1200" dirty="0">
                <a:solidFill>
                  <a:srgbClr val="000000"/>
                </a:solidFill>
                <a:latin typeface="AP Type Text Light"/>
              </a:rPr>
              <a:t>Addressing workplace changes, incidents and conflicts in a timely and consultative manner</a:t>
            </a:r>
          </a:p>
          <a:p>
            <a:pPr marL="293214" indent="-293214" algn="l" defTabSz="1828800" hangingPunct="1">
              <a:spcAft>
                <a:spcPts val="2400"/>
              </a:spcAft>
              <a:buFont typeface="Arial" panose="020B0604020202020204" pitchFamily="34" charset="0"/>
              <a:buChar char="•"/>
            </a:pPr>
            <a:r>
              <a:rPr lang="en-AU" sz="2200" b="0" kern="1200" dirty="0">
                <a:solidFill>
                  <a:srgbClr val="000000"/>
                </a:solidFill>
                <a:latin typeface="AP Type Text Light"/>
              </a:rPr>
              <a:t>Managing my team’s people information and data</a:t>
            </a:r>
          </a:p>
          <a:p>
            <a:pPr defTabSz="1828800" hangingPunct="1">
              <a:spcAft>
                <a:spcPts val="1200"/>
              </a:spcAft>
            </a:pPr>
            <a:endParaRPr lang="en-AU" sz="2400" kern="1200" dirty="0">
              <a:solidFill>
                <a:srgbClr val="000000"/>
              </a:solidFill>
              <a:latin typeface="AP Type Text Light"/>
            </a:endParaRPr>
          </a:p>
          <a:p>
            <a:pPr marL="488690" indent="-488690" defTabSz="1828800" hangingPunct="1">
              <a:buFont typeface="Arial" panose="020B0604020202020204" pitchFamily="34" charset="0"/>
              <a:buChar char="•"/>
            </a:pPr>
            <a:endParaRPr lang="en-AU" sz="2800" kern="1200" dirty="0">
              <a:solidFill>
                <a:srgbClr val="000000"/>
              </a:solidFill>
              <a:latin typeface="AP Type Text Light"/>
            </a:endParaRPr>
          </a:p>
        </p:txBody>
      </p:sp>
      <p:sp>
        <p:nvSpPr>
          <p:cNvPr id="24" name="Rectangle 23">
            <a:extLst>
              <a:ext uri="{FF2B5EF4-FFF2-40B4-BE49-F238E27FC236}">
                <a16:creationId xmlns:a16="http://schemas.microsoft.com/office/drawing/2014/main" id="{8A0B6C8B-03A0-4C37-854D-50F22F7361FC}"/>
              </a:ext>
            </a:extLst>
          </p:cNvPr>
          <p:cNvSpPr/>
          <p:nvPr/>
        </p:nvSpPr>
        <p:spPr>
          <a:xfrm>
            <a:off x="1436263" y="746385"/>
            <a:ext cx="7871872" cy="877474"/>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3136" tIns="0" rIns="0" rtlCol="0" anchor="ctr" anchorCtr="0"/>
          <a:lstStyle/>
          <a:p>
            <a:pPr algn="l" defTabSz="1828800" hangingPunct="1"/>
            <a:r>
              <a:rPr lang="en-AU" sz="2600" kern="1200" dirty="0">
                <a:solidFill>
                  <a:srgbClr val="212129">
                    <a:lumMod val="50000"/>
                  </a:srgbClr>
                </a:solidFill>
                <a:latin typeface="AP Type Text Light"/>
              </a:rPr>
              <a:t>Our values                                 </a:t>
            </a:r>
            <a:r>
              <a:rPr lang="en-AU" sz="2600" b="0" kern="1200" dirty="0">
                <a:solidFill>
                  <a:srgbClr val="212129">
                    <a:lumMod val="50000"/>
                  </a:srgbClr>
                </a:solidFill>
                <a:latin typeface="AP Type Text Light"/>
              </a:rPr>
              <a:t>What we stand for</a:t>
            </a:r>
          </a:p>
        </p:txBody>
      </p:sp>
      <p:pic>
        <p:nvPicPr>
          <p:cNvPr id="27" name="Picture 26">
            <a:extLst>
              <a:ext uri="{FF2B5EF4-FFF2-40B4-BE49-F238E27FC236}">
                <a16:creationId xmlns:a16="http://schemas.microsoft.com/office/drawing/2014/main" id="{994F33BF-DCBF-49D5-B042-85343E2CF904}"/>
              </a:ext>
            </a:extLst>
          </p:cNvPr>
          <p:cNvPicPr>
            <a:picLocks noChangeAspect="1"/>
          </p:cNvPicPr>
          <p:nvPr/>
        </p:nvPicPr>
        <p:blipFill rotWithShape="1">
          <a:blip r:embed="rId4"/>
          <a:srcRect l="15874" r="65872"/>
          <a:stretch/>
        </p:blipFill>
        <p:spPr>
          <a:xfrm rot="5400000" flipH="1" flipV="1">
            <a:off x="3857363" y="14964"/>
            <a:ext cx="744928" cy="2284744"/>
          </a:xfrm>
          <a:prstGeom prst="rect">
            <a:avLst/>
          </a:prstGeom>
        </p:spPr>
      </p:pic>
      <p:sp>
        <p:nvSpPr>
          <p:cNvPr id="29" name="Rectangle 28">
            <a:extLst>
              <a:ext uri="{FF2B5EF4-FFF2-40B4-BE49-F238E27FC236}">
                <a16:creationId xmlns:a16="http://schemas.microsoft.com/office/drawing/2014/main" id="{D0EBCA3E-AB93-4718-BAC7-9924B875EDDD}"/>
              </a:ext>
            </a:extLst>
          </p:cNvPr>
          <p:cNvSpPr/>
          <p:nvPr/>
        </p:nvSpPr>
        <p:spPr>
          <a:xfrm>
            <a:off x="7472714" y="4608266"/>
            <a:ext cx="10530070" cy="6624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defTabSz="1828800" hangingPunct="1">
              <a:spcAft>
                <a:spcPts val="1200"/>
              </a:spcAft>
            </a:pPr>
            <a:r>
              <a:rPr lang="en-AU" sz="2800" kern="1200" dirty="0">
                <a:solidFill>
                  <a:srgbClr val="DC1928"/>
                </a:solidFill>
                <a:latin typeface="AP Type Text Light"/>
              </a:rPr>
              <a:t>TIES Leadership Behaviours</a:t>
            </a:r>
            <a:br>
              <a:rPr lang="en-AU" sz="2800" b="0" kern="1200" dirty="0">
                <a:solidFill>
                  <a:srgbClr val="000000"/>
                </a:solidFill>
                <a:latin typeface="AP Type Text Light"/>
              </a:rPr>
            </a:br>
            <a:r>
              <a:rPr lang="en-AU" sz="2800" i="1" kern="1200" dirty="0">
                <a:solidFill>
                  <a:srgbClr val="000000"/>
                </a:solidFill>
                <a:latin typeface="AP Type Text Light"/>
              </a:rPr>
              <a:t>‘how you do it – that role models our values’</a:t>
            </a:r>
          </a:p>
          <a:p>
            <a:pPr marL="306790" indent="-306790" algn="l" defTabSz="1828800" hangingPunct="1">
              <a:spcAft>
                <a:spcPts val="514"/>
              </a:spcAft>
              <a:buFont typeface="+mj-lt"/>
              <a:buAutoNum type="arabicPeriod"/>
            </a:pPr>
            <a:endParaRPr lang="en-US" sz="1710" b="0" kern="1200" dirty="0">
              <a:solidFill>
                <a:srgbClr val="000000"/>
              </a:solidFill>
              <a:latin typeface="AP Type Text Light"/>
            </a:endParaRPr>
          </a:p>
        </p:txBody>
      </p:sp>
      <p:pic>
        <p:nvPicPr>
          <p:cNvPr id="30" name="Picture 29">
            <a:extLst>
              <a:ext uri="{FF2B5EF4-FFF2-40B4-BE49-F238E27FC236}">
                <a16:creationId xmlns:a16="http://schemas.microsoft.com/office/drawing/2014/main" id="{EBF39919-2F95-4C67-B5C8-B472557E7D11}"/>
              </a:ext>
            </a:extLst>
          </p:cNvPr>
          <p:cNvPicPr>
            <a:picLocks noChangeAspect="1"/>
          </p:cNvPicPr>
          <p:nvPr/>
        </p:nvPicPr>
        <p:blipFill>
          <a:blip r:embed="rId5"/>
          <a:stretch>
            <a:fillRect/>
          </a:stretch>
        </p:blipFill>
        <p:spPr>
          <a:xfrm>
            <a:off x="7695689" y="7092203"/>
            <a:ext cx="1111724" cy="1148926"/>
          </a:xfrm>
          <a:prstGeom prst="rect">
            <a:avLst/>
          </a:prstGeom>
        </p:spPr>
      </p:pic>
      <p:pic>
        <p:nvPicPr>
          <p:cNvPr id="31" name="Picture 30">
            <a:extLst>
              <a:ext uri="{FF2B5EF4-FFF2-40B4-BE49-F238E27FC236}">
                <a16:creationId xmlns:a16="http://schemas.microsoft.com/office/drawing/2014/main" id="{D1FCBD78-D0E6-4643-AEB0-3750B5B1D6CC}"/>
              </a:ext>
            </a:extLst>
          </p:cNvPr>
          <p:cNvPicPr>
            <a:picLocks noChangeAspect="1"/>
          </p:cNvPicPr>
          <p:nvPr/>
        </p:nvPicPr>
        <p:blipFill>
          <a:blip r:embed="rId6"/>
          <a:stretch>
            <a:fillRect/>
          </a:stretch>
        </p:blipFill>
        <p:spPr>
          <a:xfrm>
            <a:off x="7698501" y="8534167"/>
            <a:ext cx="1111724" cy="1204954"/>
          </a:xfrm>
          <a:prstGeom prst="rect">
            <a:avLst/>
          </a:prstGeom>
        </p:spPr>
      </p:pic>
      <p:pic>
        <p:nvPicPr>
          <p:cNvPr id="32" name="Picture 31">
            <a:extLst>
              <a:ext uri="{FF2B5EF4-FFF2-40B4-BE49-F238E27FC236}">
                <a16:creationId xmlns:a16="http://schemas.microsoft.com/office/drawing/2014/main" id="{EF345355-11A0-4DE2-909B-A9596D002027}"/>
              </a:ext>
            </a:extLst>
          </p:cNvPr>
          <p:cNvPicPr>
            <a:picLocks noChangeAspect="1"/>
          </p:cNvPicPr>
          <p:nvPr/>
        </p:nvPicPr>
        <p:blipFill>
          <a:blip r:embed="rId7"/>
          <a:stretch>
            <a:fillRect/>
          </a:stretch>
        </p:blipFill>
        <p:spPr>
          <a:xfrm>
            <a:off x="7698501" y="9969320"/>
            <a:ext cx="1111724" cy="1152128"/>
          </a:xfrm>
          <a:prstGeom prst="rect">
            <a:avLst/>
          </a:prstGeom>
        </p:spPr>
      </p:pic>
      <p:pic>
        <p:nvPicPr>
          <p:cNvPr id="33" name="Picture 32">
            <a:extLst>
              <a:ext uri="{FF2B5EF4-FFF2-40B4-BE49-F238E27FC236}">
                <a16:creationId xmlns:a16="http://schemas.microsoft.com/office/drawing/2014/main" id="{5EA4918B-508A-4BDF-BF02-70402C5AD197}"/>
              </a:ext>
            </a:extLst>
          </p:cNvPr>
          <p:cNvPicPr>
            <a:picLocks noChangeAspect="1"/>
          </p:cNvPicPr>
          <p:nvPr/>
        </p:nvPicPr>
        <p:blipFill>
          <a:blip r:embed="rId8"/>
          <a:stretch>
            <a:fillRect/>
          </a:stretch>
        </p:blipFill>
        <p:spPr>
          <a:xfrm>
            <a:off x="7698397" y="5683022"/>
            <a:ext cx="1111828" cy="1156620"/>
          </a:xfrm>
          <a:prstGeom prst="rect">
            <a:avLst/>
          </a:prstGeom>
        </p:spPr>
      </p:pic>
      <p:sp>
        <p:nvSpPr>
          <p:cNvPr id="34" name="Rectangle 33">
            <a:extLst>
              <a:ext uri="{FF2B5EF4-FFF2-40B4-BE49-F238E27FC236}">
                <a16:creationId xmlns:a16="http://schemas.microsoft.com/office/drawing/2014/main" id="{071DB84D-9391-4CDE-B2EC-87A769C58283}"/>
              </a:ext>
            </a:extLst>
          </p:cNvPr>
          <p:cNvSpPr/>
          <p:nvPr/>
        </p:nvSpPr>
        <p:spPr>
          <a:xfrm>
            <a:off x="9035910" y="5615642"/>
            <a:ext cx="8428346" cy="12096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3136" tIns="0" rIns="0" rtlCol="0" anchor="ctr" anchorCtr="0"/>
          <a:lstStyle/>
          <a:p>
            <a:pPr marL="174626" indent="-174626" algn="l" defTabSz="1828800" hangingPunct="1">
              <a:spcAft>
                <a:spcPts val="400"/>
              </a:spcAft>
              <a:buFont typeface="Arial" panose="020B0604020202020204" pitchFamily="34" charset="0"/>
              <a:buChar char="•"/>
            </a:pPr>
            <a:endParaRPr lang="en-US" sz="2000" b="0" kern="1200" dirty="0">
              <a:solidFill>
                <a:schemeClr val="tx1"/>
              </a:solidFill>
              <a:latin typeface="AP Type Text Light"/>
            </a:endParaRPr>
          </a:p>
        </p:txBody>
      </p:sp>
      <p:sp>
        <p:nvSpPr>
          <p:cNvPr id="35" name="Rectangle 34">
            <a:extLst>
              <a:ext uri="{FF2B5EF4-FFF2-40B4-BE49-F238E27FC236}">
                <a16:creationId xmlns:a16="http://schemas.microsoft.com/office/drawing/2014/main" id="{440721EF-E25B-434B-BF51-731BB340E407}"/>
              </a:ext>
            </a:extLst>
          </p:cNvPr>
          <p:cNvSpPr/>
          <p:nvPr/>
        </p:nvSpPr>
        <p:spPr>
          <a:xfrm>
            <a:off x="9030390" y="7055802"/>
            <a:ext cx="8433866" cy="12096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3136" tIns="0" rIns="0" rtlCol="0" anchor="ctr" anchorCtr="0"/>
          <a:lstStyle/>
          <a:p>
            <a:pPr algn="l" defTabSz="1828800" hangingPunct="1">
              <a:spcAft>
                <a:spcPts val="514"/>
              </a:spcAft>
            </a:pPr>
            <a:endParaRPr lang="en-AU" sz="2000" b="0" kern="1200" dirty="0">
              <a:solidFill>
                <a:schemeClr val="tx1"/>
              </a:solidFill>
              <a:latin typeface="AP Type Text Light"/>
            </a:endParaRPr>
          </a:p>
        </p:txBody>
      </p:sp>
      <p:sp>
        <p:nvSpPr>
          <p:cNvPr id="36" name="Rectangle 35">
            <a:extLst>
              <a:ext uri="{FF2B5EF4-FFF2-40B4-BE49-F238E27FC236}">
                <a16:creationId xmlns:a16="http://schemas.microsoft.com/office/drawing/2014/main" id="{DB1545AF-359C-4EFB-BE14-5925AAC0BD94}"/>
              </a:ext>
            </a:extLst>
          </p:cNvPr>
          <p:cNvSpPr/>
          <p:nvPr/>
        </p:nvSpPr>
        <p:spPr>
          <a:xfrm>
            <a:off x="9030389" y="9897448"/>
            <a:ext cx="9198181" cy="1209600"/>
          </a:xfrm>
          <a:prstGeom prst="rect">
            <a:avLst/>
          </a:prstGeom>
          <a:solidFill>
            <a:srgbClr val="DC1928"/>
          </a:solidFill>
          <a:ln>
            <a:noFill/>
          </a:ln>
        </p:spPr>
        <p:style>
          <a:lnRef idx="2">
            <a:schemeClr val="accent1">
              <a:shade val="50000"/>
            </a:schemeClr>
          </a:lnRef>
          <a:fillRef idx="1">
            <a:schemeClr val="accent1"/>
          </a:fillRef>
          <a:effectRef idx="0">
            <a:schemeClr val="accent1"/>
          </a:effectRef>
          <a:fontRef idx="minor">
            <a:schemeClr val="lt1"/>
          </a:fontRef>
        </p:style>
        <p:txBody>
          <a:bodyPr lIns="123136" tIns="0" rIns="0" rtlCol="0" anchor="ctr" anchorCtr="0"/>
          <a:lstStyle/>
          <a:p>
            <a:pPr algn="l" defTabSz="1828800" hangingPunct="1">
              <a:spcAft>
                <a:spcPts val="514"/>
              </a:spcAft>
            </a:pPr>
            <a:endParaRPr lang="en-AU" sz="2000" b="0" kern="1200" dirty="0">
              <a:solidFill>
                <a:schemeClr val="tx1"/>
              </a:solidFill>
              <a:latin typeface="AP Type Text Light"/>
            </a:endParaRPr>
          </a:p>
        </p:txBody>
      </p:sp>
      <p:sp>
        <p:nvSpPr>
          <p:cNvPr id="37" name="Rectangle 36">
            <a:extLst>
              <a:ext uri="{FF2B5EF4-FFF2-40B4-BE49-F238E27FC236}">
                <a16:creationId xmlns:a16="http://schemas.microsoft.com/office/drawing/2014/main" id="{98FFCC51-A263-42E1-941F-91161F4DD555}"/>
              </a:ext>
            </a:extLst>
          </p:cNvPr>
          <p:cNvSpPr/>
          <p:nvPr/>
        </p:nvSpPr>
        <p:spPr>
          <a:xfrm>
            <a:off x="9093254" y="8539234"/>
            <a:ext cx="8371002" cy="12096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3136" tIns="0" rIns="0" rtlCol="0" anchor="ctr" anchorCtr="0"/>
          <a:lstStyle/>
          <a:p>
            <a:pPr algn="l" defTabSz="1828800" hangingPunct="1">
              <a:spcAft>
                <a:spcPts val="514"/>
              </a:spcAft>
            </a:pPr>
            <a:endParaRPr lang="en-AU" sz="2000" b="0" kern="1200" dirty="0">
              <a:solidFill>
                <a:schemeClr val="tx1"/>
              </a:solidFill>
              <a:latin typeface="AP Type Text Light"/>
            </a:endParaRPr>
          </a:p>
        </p:txBody>
      </p:sp>
      <p:sp>
        <p:nvSpPr>
          <p:cNvPr id="38" name="Text Placeholder 2">
            <a:extLst>
              <a:ext uri="{FF2B5EF4-FFF2-40B4-BE49-F238E27FC236}">
                <a16:creationId xmlns:a16="http://schemas.microsoft.com/office/drawing/2014/main" id="{FDCF70B5-1A54-4EA6-A427-9044943566B3}"/>
              </a:ext>
            </a:extLst>
          </p:cNvPr>
          <p:cNvSpPr txBox="1">
            <a:spLocks/>
          </p:cNvSpPr>
          <p:nvPr/>
        </p:nvSpPr>
        <p:spPr>
          <a:xfrm>
            <a:off x="1281064" y="3964153"/>
            <a:ext cx="16935550" cy="787394"/>
          </a:xfrm>
          <a:prstGeom prst="rect">
            <a:avLst/>
          </a:prstGeom>
        </p:spPr>
        <p:txBody>
          <a:bodyPr/>
          <a:lstStyle/>
          <a:p>
            <a:pPr defTabSz="1828800" hangingPunct="1">
              <a:lnSpc>
                <a:spcPct val="80000"/>
              </a:lnSpc>
              <a:defRPr/>
            </a:pPr>
            <a:r>
              <a:rPr lang="en-US" sz="2800" kern="1200" dirty="0">
                <a:latin typeface="AP Type Text Light"/>
                <a:ea typeface="+mn-ea"/>
                <a:cs typeface="Arial" charset="0"/>
              </a:rPr>
              <a:t>Leadership Expectations</a:t>
            </a:r>
          </a:p>
        </p:txBody>
      </p:sp>
      <p:cxnSp>
        <p:nvCxnSpPr>
          <p:cNvPr id="39" name="Straight Connector 38">
            <a:extLst>
              <a:ext uri="{FF2B5EF4-FFF2-40B4-BE49-F238E27FC236}">
                <a16:creationId xmlns:a16="http://schemas.microsoft.com/office/drawing/2014/main" id="{69371D5A-7D86-490C-93EF-346C55244274}"/>
              </a:ext>
            </a:extLst>
          </p:cNvPr>
          <p:cNvCxnSpPr/>
          <p:nvPr/>
        </p:nvCxnSpPr>
        <p:spPr>
          <a:xfrm>
            <a:off x="1427885" y="4463514"/>
            <a:ext cx="16344000"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0" name="Rectangle 39">
            <a:extLst>
              <a:ext uri="{FF2B5EF4-FFF2-40B4-BE49-F238E27FC236}">
                <a16:creationId xmlns:a16="http://schemas.microsoft.com/office/drawing/2014/main" id="{5FF0BFA8-1996-4CED-89DB-FC61632ED55B}"/>
              </a:ext>
            </a:extLst>
          </p:cNvPr>
          <p:cNvSpPr/>
          <p:nvPr/>
        </p:nvSpPr>
        <p:spPr>
          <a:xfrm>
            <a:off x="1436265" y="2608678"/>
            <a:ext cx="16566520" cy="14536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23136" tIns="72000" rIns="123136" rtlCol="0" anchor="t" anchorCtr="0"/>
          <a:lstStyle/>
          <a:p>
            <a:pPr defTabSz="1828800" hangingPunct="1">
              <a:spcAft>
                <a:spcPts val="514"/>
              </a:spcAft>
              <a:defRPr/>
            </a:pPr>
            <a:r>
              <a:rPr lang="en-AU" sz="2394" kern="1200" dirty="0">
                <a:solidFill>
                  <a:srgbClr val="C00000"/>
                </a:solidFill>
                <a:latin typeface="AP Letter Light"/>
              </a:rPr>
              <a:t>Leadership Moments</a:t>
            </a:r>
          </a:p>
          <a:p>
            <a:pPr algn="l" defTabSz="1828800" hangingPunct="1">
              <a:spcAft>
                <a:spcPts val="514"/>
              </a:spcAft>
              <a:defRPr/>
            </a:pPr>
            <a:r>
              <a:rPr lang="en-US" sz="2200" b="0" kern="1200" dirty="0">
                <a:solidFill>
                  <a:srgbClr val="000000"/>
                </a:solidFill>
                <a:latin typeface="AP Type Text Light"/>
              </a:rPr>
              <a:t>The conversations you do and don’t have, the behaviours you do and don’t display, the actions you do and don’t take – really matter.  The choices you make in these moments create a ripple effect, which impact your people, our business, our customers and our communities.</a:t>
            </a:r>
          </a:p>
        </p:txBody>
      </p:sp>
      <p:sp>
        <p:nvSpPr>
          <p:cNvPr id="41" name="Isosceles Triangle 40">
            <a:extLst>
              <a:ext uri="{FF2B5EF4-FFF2-40B4-BE49-F238E27FC236}">
                <a16:creationId xmlns:a16="http://schemas.microsoft.com/office/drawing/2014/main" id="{D36ABF8C-0A37-44A4-B2DE-C2805A0656BF}"/>
              </a:ext>
            </a:extLst>
          </p:cNvPr>
          <p:cNvSpPr/>
          <p:nvPr/>
        </p:nvSpPr>
        <p:spPr>
          <a:xfrm flipV="1">
            <a:off x="1427885" y="1837441"/>
            <a:ext cx="16344000" cy="75653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1828800" hangingPunct="1"/>
            <a:endParaRPr lang="en-AU" sz="3600" b="0" kern="1200">
              <a:solidFill>
                <a:srgbClr val="FFFFFF"/>
              </a:solidFill>
              <a:latin typeface="AP Type Text Light"/>
            </a:endParaRPr>
          </a:p>
        </p:txBody>
      </p:sp>
      <p:sp>
        <p:nvSpPr>
          <p:cNvPr id="42" name="Rectangle 41">
            <a:extLst>
              <a:ext uri="{FF2B5EF4-FFF2-40B4-BE49-F238E27FC236}">
                <a16:creationId xmlns:a16="http://schemas.microsoft.com/office/drawing/2014/main" id="{47276485-5F88-4B5A-A203-E28315098A5B}"/>
              </a:ext>
            </a:extLst>
          </p:cNvPr>
          <p:cNvSpPr/>
          <p:nvPr/>
        </p:nvSpPr>
        <p:spPr>
          <a:xfrm>
            <a:off x="7852297" y="1881221"/>
            <a:ext cx="3370282" cy="523220"/>
          </a:xfrm>
          <a:prstGeom prst="rect">
            <a:avLst/>
          </a:prstGeom>
        </p:spPr>
        <p:txBody>
          <a:bodyPr wrap="none">
            <a:spAutoFit/>
          </a:bodyPr>
          <a:lstStyle/>
          <a:p>
            <a:pPr algn="l" defTabSz="1828800" hangingPunct="1"/>
            <a:r>
              <a:rPr lang="en-AU" sz="2800" kern="1200" dirty="0">
                <a:solidFill>
                  <a:srgbClr val="FFFFFF"/>
                </a:solidFill>
                <a:latin typeface="AP Type Text Light"/>
                <a:ea typeface="+mn-ea"/>
                <a:cs typeface="+mn-cs"/>
              </a:rPr>
              <a:t>Post’s desired culture</a:t>
            </a:r>
          </a:p>
        </p:txBody>
      </p:sp>
      <p:sp>
        <p:nvSpPr>
          <p:cNvPr id="43" name="Rectangle 42">
            <a:extLst>
              <a:ext uri="{FF2B5EF4-FFF2-40B4-BE49-F238E27FC236}">
                <a16:creationId xmlns:a16="http://schemas.microsoft.com/office/drawing/2014/main" id="{5D7EF5F2-2C9F-4631-8E4B-FCE5A0C818B9}"/>
              </a:ext>
            </a:extLst>
          </p:cNvPr>
          <p:cNvSpPr/>
          <p:nvPr/>
        </p:nvSpPr>
        <p:spPr>
          <a:xfrm>
            <a:off x="9609958" y="756331"/>
            <a:ext cx="8269498" cy="91641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3136" tIns="0" rIns="0" rtlCol="0" anchor="ctr" anchorCtr="0"/>
          <a:lstStyle/>
          <a:p>
            <a:pPr defTabSz="1828800" hangingPunct="1">
              <a:defRPr/>
            </a:pPr>
            <a:r>
              <a:rPr lang="en-AU" sz="2600" kern="1200" dirty="0">
                <a:solidFill>
                  <a:srgbClr val="212129">
                    <a:lumMod val="50000"/>
                  </a:srgbClr>
                </a:solidFill>
                <a:latin typeface="AP Type Text Light"/>
              </a:rPr>
              <a:t>Our Purpose – </a:t>
            </a:r>
            <a:r>
              <a:rPr lang="en-AU" sz="2400" b="0" kern="1200" dirty="0">
                <a:solidFill>
                  <a:srgbClr val="000000"/>
                </a:solidFill>
                <a:latin typeface="AP Type Text Light"/>
              </a:rPr>
              <a:t>Connect people with each other and the world.</a:t>
            </a:r>
            <a:br>
              <a:rPr lang="en-AU" sz="2400" b="0" kern="1200" dirty="0">
                <a:solidFill>
                  <a:srgbClr val="000000"/>
                </a:solidFill>
                <a:latin typeface="AP Type Text Light"/>
              </a:rPr>
            </a:br>
            <a:r>
              <a:rPr lang="en-AU" sz="2400" b="0" kern="1200" dirty="0">
                <a:solidFill>
                  <a:srgbClr val="000000"/>
                </a:solidFill>
                <a:latin typeface="AP Type Text Light"/>
              </a:rPr>
              <a:t>We unlock opportunities for everyone.</a:t>
            </a:r>
            <a:endParaRPr lang="en-AU" sz="2600" b="0" kern="1200" dirty="0">
              <a:solidFill>
                <a:srgbClr val="212129">
                  <a:lumMod val="50000"/>
                </a:srgbClr>
              </a:solidFill>
              <a:latin typeface="AP Type Text Light"/>
            </a:endParaRPr>
          </a:p>
        </p:txBody>
      </p:sp>
      <p:sp>
        <p:nvSpPr>
          <p:cNvPr id="3" name="Rectangle 2">
            <a:extLst>
              <a:ext uri="{FF2B5EF4-FFF2-40B4-BE49-F238E27FC236}">
                <a16:creationId xmlns:a16="http://schemas.microsoft.com/office/drawing/2014/main" id="{568478EE-BF2B-4652-9F0F-10C45B71614A}"/>
              </a:ext>
            </a:extLst>
          </p:cNvPr>
          <p:cNvSpPr/>
          <p:nvPr/>
        </p:nvSpPr>
        <p:spPr>
          <a:xfrm>
            <a:off x="9093254" y="5724681"/>
            <a:ext cx="8174423" cy="928459"/>
          </a:xfrm>
          <a:prstGeom prst="rect">
            <a:avLst/>
          </a:prstGeom>
        </p:spPr>
        <p:txBody>
          <a:bodyPr wrap="square">
            <a:spAutoFit/>
          </a:bodyPr>
          <a:lstStyle/>
          <a:p>
            <a:pPr marL="174626" indent="-174626" algn="l" defTabSz="1828800" hangingPunct="1">
              <a:spcAft>
                <a:spcPts val="400"/>
              </a:spcAft>
              <a:buFont typeface="Arial" panose="020B0604020202020204" pitchFamily="34" charset="0"/>
              <a:buChar char="•"/>
            </a:pPr>
            <a:r>
              <a:rPr lang="en-US" sz="1700" kern="1200" dirty="0">
                <a:solidFill>
                  <a:schemeClr val="tx1"/>
                </a:solidFill>
                <a:latin typeface="AP Type Text Light"/>
              </a:rPr>
              <a:t>Proactive feedback </a:t>
            </a:r>
            <a:r>
              <a:rPr lang="en-US" sz="1700" b="0" kern="1200" dirty="0">
                <a:solidFill>
                  <a:schemeClr val="tx1"/>
                </a:solidFill>
                <a:latin typeface="AP Type Text Light"/>
              </a:rPr>
              <a:t>- </a:t>
            </a:r>
            <a:r>
              <a:rPr lang="en-AU" sz="1700" b="0" kern="1200" dirty="0">
                <a:solidFill>
                  <a:schemeClr val="tx1"/>
                </a:solidFill>
                <a:latin typeface="AP Type Text Light"/>
              </a:rPr>
              <a:t>Provides and seeks regular, constructive feedback, both reinforcing and developmental</a:t>
            </a:r>
          </a:p>
          <a:p>
            <a:pPr marL="174626" indent="-174626" algn="l" defTabSz="1828800" hangingPunct="1">
              <a:spcAft>
                <a:spcPts val="400"/>
              </a:spcAft>
              <a:buFont typeface="Arial" panose="020B0604020202020204" pitchFamily="34" charset="0"/>
              <a:buChar char="•"/>
            </a:pPr>
            <a:r>
              <a:rPr lang="en-AU" sz="1700" kern="1200" dirty="0">
                <a:solidFill>
                  <a:schemeClr val="tx1"/>
                </a:solidFill>
                <a:latin typeface="AP Type Text Light"/>
              </a:rPr>
              <a:t>Takes ownership - </a:t>
            </a:r>
            <a:r>
              <a:rPr lang="en-AU" sz="1700" b="0" kern="1200" dirty="0">
                <a:solidFill>
                  <a:schemeClr val="tx1"/>
                </a:solidFill>
                <a:latin typeface="AP Type Text Light"/>
              </a:rPr>
              <a:t>Does what they say, owning mistakes and asking for help</a:t>
            </a:r>
            <a:endParaRPr lang="en-US" sz="1700" b="0" kern="1200" dirty="0">
              <a:solidFill>
                <a:schemeClr val="tx1"/>
              </a:solidFill>
              <a:latin typeface="AP Type Text Light"/>
            </a:endParaRPr>
          </a:p>
        </p:txBody>
      </p:sp>
      <p:sp>
        <p:nvSpPr>
          <p:cNvPr id="4" name="Rectangle 3">
            <a:extLst>
              <a:ext uri="{FF2B5EF4-FFF2-40B4-BE49-F238E27FC236}">
                <a16:creationId xmlns:a16="http://schemas.microsoft.com/office/drawing/2014/main" id="{77E30916-56D1-4808-A752-C8F91BEC2E23}"/>
              </a:ext>
            </a:extLst>
          </p:cNvPr>
          <p:cNvSpPr/>
          <p:nvPr/>
        </p:nvSpPr>
        <p:spPr>
          <a:xfrm>
            <a:off x="9093254" y="7157633"/>
            <a:ext cx="7999325" cy="941283"/>
          </a:xfrm>
          <a:prstGeom prst="rect">
            <a:avLst/>
          </a:prstGeom>
        </p:spPr>
        <p:txBody>
          <a:bodyPr wrap="square">
            <a:spAutoFit/>
          </a:bodyPr>
          <a:lstStyle/>
          <a:p>
            <a:pPr marL="174626" indent="-174626" algn="l" defTabSz="1828800" hangingPunct="1">
              <a:spcAft>
                <a:spcPts val="514"/>
              </a:spcAft>
              <a:buFont typeface="Arial" panose="020B0604020202020204" pitchFamily="34" charset="0"/>
              <a:buChar char="•"/>
            </a:pPr>
            <a:r>
              <a:rPr lang="en-AU" sz="1700" kern="1200" dirty="0">
                <a:solidFill>
                  <a:schemeClr val="tx1"/>
                </a:solidFill>
                <a:latin typeface="AP Type Text Light"/>
              </a:rPr>
              <a:t>Inspires others - </a:t>
            </a:r>
            <a:r>
              <a:rPr lang="en-AU" sz="1700" b="0" kern="1200" dirty="0">
                <a:solidFill>
                  <a:schemeClr val="tx1"/>
                </a:solidFill>
                <a:latin typeface="AP Type Text Light"/>
              </a:rPr>
              <a:t>Understands and values the unique contribution each person can make</a:t>
            </a:r>
          </a:p>
          <a:p>
            <a:pPr marL="174626" indent="-174626" algn="l" defTabSz="1828800" hangingPunct="1">
              <a:spcAft>
                <a:spcPts val="514"/>
              </a:spcAft>
              <a:buFont typeface="Arial" panose="020B0604020202020204" pitchFamily="34" charset="0"/>
              <a:buChar char="•"/>
            </a:pPr>
            <a:r>
              <a:rPr lang="en-AU" sz="1700" kern="1200" dirty="0">
                <a:solidFill>
                  <a:schemeClr val="tx1"/>
                </a:solidFill>
                <a:latin typeface="AP Type Text Light"/>
              </a:rPr>
              <a:t>Connects with others - </a:t>
            </a:r>
            <a:r>
              <a:rPr lang="en-AU" sz="1700" b="0" kern="1200" dirty="0">
                <a:solidFill>
                  <a:schemeClr val="tx1"/>
                </a:solidFill>
                <a:latin typeface="AP Type Text Light"/>
              </a:rPr>
              <a:t>Knows people, creating connection with and for others</a:t>
            </a:r>
          </a:p>
        </p:txBody>
      </p:sp>
      <p:sp>
        <p:nvSpPr>
          <p:cNvPr id="5" name="Rectangle 4">
            <a:extLst>
              <a:ext uri="{FF2B5EF4-FFF2-40B4-BE49-F238E27FC236}">
                <a16:creationId xmlns:a16="http://schemas.microsoft.com/office/drawing/2014/main" id="{6A0AAF50-693F-4158-8FDF-C9F222E99444}"/>
              </a:ext>
            </a:extLst>
          </p:cNvPr>
          <p:cNvSpPr/>
          <p:nvPr/>
        </p:nvSpPr>
        <p:spPr>
          <a:xfrm>
            <a:off x="9093254" y="8738872"/>
            <a:ext cx="8174423" cy="679673"/>
          </a:xfrm>
          <a:prstGeom prst="rect">
            <a:avLst/>
          </a:prstGeom>
        </p:spPr>
        <p:txBody>
          <a:bodyPr wrap="square">
            <a:spAutoFit/>
          </a:bodyPr>
          <a:lstStyle/>
          <a:p>
            <a:pPr marL="293214" indent="-293214" algn="l" defTabSz="1828800" hangingPunct="1">
              <a:spcAft>
                <a:spcPts val="514"/>
              </a:spcAft>
              <a:buFont typeface="Arial" panose="020B0604020202020204" pitchFamily="34" charset="0"/>
              <a:buChar char="•"/>
            </a:pPr>
            <a:r>
              <a:rPr lang="en-AU" sz="1700" kern="1200" dirty="0">
                <a:solidFill>
                  <a:schemeClr val="tx1"/>
                </a:solidFill>
                <a:latin typeface="AP Type Text Light"/>
              </a:rPr>
              <a:t>Empowers others </a:t>
            </a:r>
            <a:r>
              <a:rPr lang="en-AU" sz="1700" b="0" kern="1200" dirty="0">
                <a:solidFill>
                  <a:schemeClr val="tx1"/>
                </a:solidFill>
                <a:latin typeface="AP Type Text Light"/>
              </a:rPr>
              <a:t>- Sets direction and boundaries, delegates, then gets out of the way</a:t>
            </a:r>
          </a:p>
          <a:p>
            <a:pPr marL="293214" indent="-293214" algn="l" defTabSz="1828800" hangingPunct="1">
              <a:spcAft>
                <a:spcPts val="514"/>
              </a:spcAft>
              <a:buFont typeface="Arial" panose="020B0604020202020204" pitchFamily="34" charset="0"/>
              <a:buChar char="•"/>
            </a:pPr>
            <a:r>
              <a:rPr lang="en-AU" sz="1700" kern="1200" dirty="0">
                <a:solidFill>
                  <a:schemeClr val="tx1"/>
                </a:solidFill>
                <a:latin typeface="AP Type Text Light"/>
              </a:rPr>
              <a:t>Curiosity - </a:t>
            </a:r>
            <a:r>
              <a:rPr lang="en-AU" sz="1700" b="0" kern="1200" dirty="0">
                <a:solidFill>
                  <a:schemeClr val="tx1"/>
                </a:solidFill>
                <a:latin typeface="AP Type Text Light"/>
              </a:rPr>
              <a:t>Gets curious and genuinely listens - asking more, telling less</a:t>
            </a:r>
          </a:p>
        </p:txBody>
      </p:sp>
      <p:sp>
        <p:nvSpPr>
          <p:cNvPr id="6" name="Rectangle 5">
            <a:extLst>
              <a:ext uri="{FF2B5EF4-FFF2-40B4-BE49-F238E27FC236}">
                <a16:creationId xmlns:a16="http://schemas.microsoft.com/office/drawing/2014/main" id="{70DEBD14-6668-4129-BCC0-07F57384641C}"/>
              </a:ext>
            </a:extLst>
          </p:cNvPr>
          <p:cNvSpPr/>
          <p:nvPr/>
        </p:nvSpPr>
        <p:spPr>
          <a:xfrm>
            <a:off x="9093254" y="10055251"/>
            <a:ext cx="8371002" cy="941283"/>
          </a:xfrm>
          <a:prstGeom prst="rect">
            <a:avLst/>
          </a:prstGeom>
        </p:spPr>
        <p:txBody>
          <a:bodyPr wrap="square">
            <a:spAutoFit/>
          </a:bodyPr>
          <a:lstStyle/>
          <a:p>
            <a:pPr marL="293214" indent="-293214" algn="l" defTabSz="1828800" hangingPunct="1">
              <a:spcAft>
                <a:spcPts val="514"/>
              </a:spcAft>
              <a:buFont typeface="Arial" panose="020B0604020202020204" pitchFamily="34" charset="0"/>
              <a:buChar char="•"/>
            </a:pPr>
            <a:r>
              <a:rPr lang="en-AU" sz="1700" kern="1200" dirty="0">
                <a:solidFill>
                  <a:schemeClr val="bg1"/>
                </a:solidFill>
                <a:latin typeface="AP Type Text Light"/>
              </a:rPr>
              <a:t>Safety conversations - Asks questions to help others identify safety risks and take action</a:t>
            </a:r>
          </a:p>
          <a:p>
            <a:pPr marL="293214" indent="-293214" algn="l" defTabSz="1828800" hangingPunct="1">
              <a:spcAft>
                <a:spcPts val="514"/>
              </a:spcAft>
              <a:buFont typeface="Arial" panose="020B0604020202020204" pitchFamily="34" charset="0"/>
              <a:buChar char="•"/>
            </a:pPr>
            <a:r>
              <a:rPr lang="en-US" sz="1700" kern="1200" dirty="0">
                <a:solidFill>
                  <a:schemeClr val="bg1"/>
                </a:solidFill>
                <a:latin typeface="AP Type Text Light"/>
              </a:rPr>
              <a:t>Prioritises safety - </a:t>
            </a:r>
            <a:r>
              <a:rPr lang="en-AU" sz="1700" kern="1200" dirty="0">
                <a:solidFill>
                  <a:schemeClr val="bg1"/>
                </a:solidFill>
                <a:latin typeface="AP Type Text Light"/>
              </a:rPr>
              <a:t>Makes decisions to prioritise the physical and mental wellbeing of others</a:t>
            </a:r>
          </a:p>
        </p:txBody>
      </p:sp>
      <p:sp>
        <p:nvSpPr>
          <p:cNvPr id="45" name="Rectangle">
            <a:extLst>
              <a:ext uri="{FF2B5EF4-FFF2-40B4-BE49-F238E27FC236}">
                <a16:creationId xmlns:a16="http://schemas.microsoft.com/office/drawing/2014/main" id="{E6DCFA96-4A74-4C54-8C9B-526F1630D5DE}"/>
              </a:ext>
            </a:extLst>
          </p:cNvPr>
          <p:cNvSpPr/>
          <p:nvPr/>
        </p:nvSpPr>
        <p:spPr>
          <a:xfrm flipH="1">
            <a:off x="18285810" y="784871"/>
            <a:ext cx="4797661" cy="9114385"/>
          </a:xfrm>
          <a:prstGeom prst="rect">
            <a:avLst/>
          </a:prstGeom>
          <a:solidFill>
            <a:srgbClr val="313132">
              <a:alpha val="95482"/>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Helvetica Neue Medium"/>
              <a:ea typeface="+mn-ea"/>
              <a:cs typeface="+mn-cs"/>
              <a:sym typeface="Helvetica Neue Medium"/>
            </a:endParaRPr>
          </a:p>
        </p:txBody>
      </p:sp>
      <p:sp>
        <p:nvSpPr>
          <p:cNvPr id="46" name="Triangle">
            <a:extLst>
              <a:ext uri="{FF2B5EF4-FFF2-40B4-BE49-F238E27FC236}">
                <a16:creationId xmlns:a16="http://schemas.microsoft.com/office/drawing/2014/main" id="{956CE9A3-3A73-4E75-9627-8F3FD5DBAF1E}"/>
              </a:ext>
            </a:extLst>
          </p:cNvPr>
          <p:cNvSpPr/>
          <p:nvPr/>
        </p:nvSpPr>
        <p:spPr>
          <a:xfrm rot="5400000">
            <a:off x="18268163" y="9893327"/>
            <a:ext cx="1229445" cy="1194146"/>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21600" y="21600"/>
                </a:lnTo>
                <a:close/>
              </a:path>
            </a:pathLst>
          </a:custGeom>
          <a:solidFill>
            <a:srgbClr val="313132">
              <a:alpha val="95482"/>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Helvetica Neue Medium"/>
              <a:ea typeface="+mn-ea"/>
              <a:cs typeface="+mn-cs"/>
              <a:sym typeface="Helvetica Neue Medium"/>
            </a:endParaRPr>
          </a:p>
        </p:txBody>
      </p:sp>
      <p:sp>
        <p:nvSpPr>
          <p:cNvPr id="48" name="Rectangle 47">
            <a:extLst>
              <a:ext uri="{FF2B5EF4-FFF2-40B4-BE49-F238E27FC236}">
                <a16:creationId xmlns:a16="http://schemas.microsoft.com/office/drawing/2014/main" id="{F1E77D55-D7F6-4D76-A4D4-8829F0B2F6F5}"/>
              </a:ext>
            </a:extLst>
          </p:cNvPr>
          <p:cNvSpPr/>
          <p:nvPr/>
        </p:nvSpPr>
        <p:spPr>
          <a:xfrm>
            <a:off x="18497770" y="6629834"/>
            <a:ext cx="4497865" cy="3068789"/>
          </a:xfrm>
          <a:prstGeom prst="rect">
            <a:avLst/>
          </a:prstGeom>
        </p:spPr>
        <p:txBody>
          <a:bodyPr wrap="square">
            <a:spAutoFit/>
          </a:bodyPr>
          <a:lstStyle/>
          <a:p>
            <a:pPr algn="l">
              <a:lnSpc>
                <a:spcPct val="150000"/>
              </a:lnSpc>
              <a:spcAft>
                <a:spcPts val="1800"/>
              </a:spcAft>
            </a:pPr>
            <a:r>
              <a:rPr lang="en-AU" sz="2200" b="0" dirty="0">
                <a:solidFill>
                  <a:schemeClr val="bg1"/>
                </a:solidFill>
                <a:latin typeface="AP Letter Med" panose="02000603000000020004" pitchFamily="2" charset="0"/>
              </a:rPr>
              <a:t>As a Safety Advocate it is important that you practice and promote our TIES Leadership Behaviours with a focus on </a:t>
            </a:r>
            <a:r>
              <a:rPr lang="en-AU" sz="2200" b="0" dirty="0">
                <a:solidFill>
                  <a:srgbClr val="FF0000"/>
                </a:solidFill>
                <a:latin typeface="AP Letter Med" panose="02000603000000020004" pitchFamily="2" charset="0"/>
              </a:rPr>
              <a:t>Safety Conversations </a:t>
            </a:r>
            <a:r>
              <a:rPr lang="en-AU" sz="2200" b="0" dirty="0">
                <a:solidFill>
                  <a:schemeClr val="bg1"/>
                </a:solidFill>
                <a:latin typeface="AP Letter Med" panose="02000603000000020004" pitchFamily="2" charset="0"/>
              </a:rPr>
              <a:t>and </a:t>
            </a:r>
            <a:r>
              <a:rPr lang="en-AU" sz="2200" b="0" dirty="0">
                <a:solidFill>
                  <a:srgbClr val="FF0000"/>
                </a:solidFill>
                <a:latin typeface="AP Letter Med" panose="02000603000000020004" pitchFamily="2" charset="0"/>
              </a:rPr>
              <a:t>Prioritising Safety</a:t>
            </a:r>
            <a:endParaRPr lang="en-AU" sz="2200" b="0" dirty="0">
              <a:solidFill>
                <a:srgbClr val="FF0000"/>
              </a:solidFill>
              <a:latin typeface="AP Letter Med" panose="02000603000000020004" pitchFamily="2" charset="0"/>
              <a:ea typeface="Calibri" panose="020F0502020204030204" pitchFamily="34" charset="0"/>
              <a:cs typeface="Times New Roman" panose="02020603050405020304" pitchFamily="18" charset="0"/>
            </a:endParaRPr>
          </a:p>
        </p:txBody>
      </p:sp>
      <p:sp>
        <p:nvSpPr>
          <p:cNvPr id="44" name="Rectangle 43">
            <a:extLst>
              <a:ext uri="{FF2B5EF4-FFF2-40B4-BE49-F238E27FC236}">
                <a16:creationId xmlns:a16="http://schemas.microsoft.com/office/drawing/2014/main" id="{A63C994C-7EFF-8340-B3CB-9AE52FCA418E}"/>
              </a:ext>
            </a:extLst>
          </p:cNvPr>
          <p:cNvSpPr/>
          <p:nvPr/>
        </p:nvSpPr>
        <p:spPr>
          <a:xfrm>
            <a:off x="18516710" y="956301"/>
            <a:ext cx="4431026" cy="5100114"/>
          </a:xfrm>
          <a:prstGeom prst="rect">
            <a:avLst/>
          </a:prstGeom>
        </p:spPr>
        <p:txBody>
          <a:bodyPr wrap="square">
            <a:spAutoFit/>
          </a:bodyPr>
          <a:lstStyle/>
          <a:p>
            <a:pPr algn="l">
              <a:lnSpc>
                <a:spcPct val="150000"/>
              </a:lnSpc>
              <a:spcAft>
                <a:spcPts val="1800"/>
              </a:spcAft>
            </a:pPr>
            <a:r>
              <a:rPr lang="en-AU" sz="2200" b="0" dirty="0">
                <a:solidFill>
                  <a:schemeClr val="bg1"/>
                </a:solidFill>
                <a:latin typeface="AP Letter Med" panose="02000603000000020004" pitchFamily="2" charset="0"/>
              </a:rPr>
              <a:t>At Post our Leadership Behaviours are aligned with our TIES values. These Leadership Behaviours and Values provide the foundation for everything we do, the services we deliver, the products we provide, and how we communicate with each other and our customers. </a:t>
            </a:r>
            <a:endParaRPr lang="en-AU" sz="2200" b="0" dirty="0">
              <a:solidFill>
                <a:schemeClr val="bg1"/>
              </a:solidFill>
              <a:latin typeface="AP Letter Med" panose="0200060300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6842713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a:extLst>
              <a:ext uri="{FF2B5EF4-FFF2-40B4-BE49-F238E27FC236}">
                <a16:creationId xmlns:a16="http://schemas.microsoft.com/office/drawing/2014/main" id="{2A76BB63-81F3-4D1B-AD99-8F20F81FF731}"/>
              </a:ext>
            </a:extLst>
          </p:cNvPr>
          <p:cNvSpPr/>
          <p:nvPr/>
        </p:nvSpPr>
        <p:spPr>
          <a:xfrm flipH="1">
            <a:off x="1209612" y="7415275"/>
            <a:ext cx="10289400" cy="1689353"/>
          </a:xfrm>
          <a:prstGeom prst="rect">
            <a:avLst/>
          </a:prstGeom>
          <a:solidFill>
            <a:srgbClr val="313132">
              <a:alpha val="95482"/>
            </a:srgbClr>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sz="3200" b="0" dirty="0">
              <a:solidFill>
                <a:srgbClr val="FFFFFF"/>
              </a:solidFill>
              <a:latin typeface="Helvetica Neue Medium"/>
              <a:ea typeface="+mn-ea"/>
              <a:cs typeface="+mn-cs"/>
              <a:sym typeface="Helvetica Neue Medium"/>
            </a:endParaRPr>
          </a:p>
        </p:txBody>
      </p:sp>
      <p:pic>
        <p:nvPicPr>
          <p:cNvPr id="28" name="286127-concrete.jpg">
            <a:extLst>
              <a:ext uri="{FF2B5EF4-FFF2-40B4-BE49-F238E27FC236}">
                <a16:creationId xmlns:a16="http://schemas.microsoft.com/office/drawing/2014/main" id="{E659F80E-F41B-4A18-B1E2-4E296B5F0A2D}"/>
              </a:ext>
            </a:extLst>
          </p:cNvPr>
          <p:cNvPicPr>
            <a:picLocks noChangeAspect="1"/>
          </p:cNvPicPr>
          <p:nvPr/>
        </p:nvPicPr>
        <p:blipFill rotWithShape="1">
          <a:blip r:embed="rId9">
            <a:extLst>
              <a:ext uri="{28A0092B-C50C-407E-A947-70E740481C1C}">
                <a14:useLocalDpi xmlns:a14="http://schemas.microsoft.com/office/drawing/2010/main" val="0"/>
              </a:ext>
            </a:extLst>
          </a:blip>
          <a:srcRect r="51856"/>
          <a:stretch/>
        </p:blipFill>
        <p:spPr>
          <a:xfrm>
            <a:off x="0" y="47524"/>
            <a:ext cx="24394631" cy="5753356"/>
          </a:xfrm>
          <a:prstGeom prst="rect">
            <a:avLst/>
          </a:prstGeom>
          <a:ln w="12700">
            <a:miter lim="400000"/>
          </a:ln>
        </p:spPr>
      </p:pic>
      <p:pic>
        <p:nvPicPr>
          <p:cNvPr id="21" name="Picture 20">
            <a:extLst>
              <a:ext uri="{FF2B5EF4-FFF2-40B4-BE49-F238E27FC236}">
                <a16:creationId xmlns:a16="http://schemas.microsoft.com/office/drawing/2014/main" id="{963B4FEF-DB14-436F-B779-E0A0AC7041A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2171" b="14124"/>
          <a:stretch/>
        </p:blipFill>
        <p:spPr>
          <a:xfrm>
            <a:off x="0" y="11894264"/>
            <a:ext cx="24384000" cy="1873579"/>
          </a:xfrm>
          <a:prstGeom prst="rect">
            <a:avLst/>
          </a:prstGeom>
        </p:spPr>
      </p:pic>
      <p:sp>
        <p:nvSpPr>
          <p:cNvPr id="25" name="Rectangle">
            <a:extLst>
              <a:ext uri="{FF2B5EF4-FFF2-40B4-BE49-F238E27FC236}">
                <a16:creationId xmlns:a16="http://schemas.microsoft.com/office/drawing/2014/main" id="{A19C00EA-5DC1-48AF-BF98-E8F90EC6AC64}"/>
              </a:ext>
            </a:extLst>
          </p:cNvPr>
          <p:cNvSpPr/>
          <p:nvPr/>
        </p:nvSpPr>
        <p:spPr>
          <a:xfrm>
            <a:off x="1" y="0"/>
            <a:ext cx="24391087" cy="378210"/>
          </a:xfrm>
          <a:prstGeom prst="rect">
            <a:avLst/>
          </a:prstGeom>
          <a:solidFill>
            <a:srgbClr val="DC1928"/>
          </a:solidFill>
          <a:ln w="12700">
            <a:noFill/>
            <a:miter lim="400000"/>
          </a:ln>
        </p:spPr>
        <p:txBody>
          <a:bodyPr lIns="0" tIns="0" rIns="0" bIns="0" anchor="ctr"/>
          <a:lstStyle/>
          <a:p>
            <a:pPr>
              <a:defRPr sz="3200" b="0">
                <a:solidFill>
                  <a:srgbClr val="FFFFFF"/>
                </a:solidFill>
                <a:latin typeface="+mn-lt"/>
                <a:ea typeface="+mn-ea"/>
                <a:cs typeface="+mn-cs"/>
                <a:sym typeface="Helvetica Neue Medium"/>
              </a:defRPr>
            </a:pPr>
            <a:endParaRPr sz="3200" b="0" dirty="0">
              <a:solidFill>
                <a:srgbClr val="FF0000"/>
              </a:solidFill>
              <a:highlight>
                <a:srgbClr val="FF0000"/>
              </a:highlight>
              <a:latin typeface="Helvetica Neue Medium"/>
              <a:ea typeface="+mn-ea"/>
              <a:cs typeface="+mn-cs"/>
              <a:sym typeface="Helvetica Neue Medium"/>
            </a:endParaRPr>
          </a:p>
        </p:txBody>
      </p:sp>
      <p:sp>
        <p:nvSpPr>
          <p:cNvPr id="14" name="Lorem ipsum dolor sit amet, consectetur adipiscing elit, sed do eiusmod tempor incididunt ut labore et dolore magna aliqua. Ut enim ad minim veniam, quis nostrud exercitation ullamco laboris nisi ut aliquip ex ea commodo consequat.">
            <a:extLst>
              <a:ext uri="{FF2B5EF4-FFF2-40B4-BE49-F238E27FC236}">
                <a16:creationId xmlns:a16="http://schemas.microsoft.com/office/drawing/2014/main" id="{53412F8E-93DB-4498-B154-44534360DAFD}"/>
              </a:ext>
            </a:extLst>
          </p:cNvPr>
          <p:cNvSpPr txBox="1"/>
          <p:nvPr/>
        </p:nvSpPr>
        <p:spPr>
          <a:xfrm>
            <a:off x="1225741" y="5994772"/>
            <a:ext cx="11343154" cy="1208374"/>
          </a:xfrm>
          <a:prstGeom prst="rect">
            <a:avLst/>
          </a:prstGeom>
          <a:ln w="12700">
            <a:miter lim="400000"/>
          </a:ln>
          <a:extLst>
            <a:ext uri="{C572A759-6A51-4108-AA02-DFA0A04FC94B}">
              <ma14:wrappingTextBoxFlag xmlns:ma14="http://schemas.microsoft.com/office/mac/drawingml/2011/main" xmlns="" val="1"/>
            </a:ext>
          </a:extLst>
        </p:spPr>
        <p:txBody>
          <a:bodyPr lIns="0" tIns="0" rIns="0" bIns="0" anchor="ctr"/>
          <a:lstStyle>
            <a:lvl1pPr algn="l" defTabSz="914400">
              <a:lnSpc>
                <a:spcPct val="130000"/>
              </a:lnSpc>
              <a:defRPr sz="1800" b="0">
                <a:solidFill>
                  <a:srgbClr val="FFFFFF"/>
                </a:solidFill>
                <a:latin typeface="Arial"/>
                <a:ea typeface="Arial"/>
                <a:cs typeface="Arial"/>
                <a:sym typeface="Arial"/>
              </a:defRPr>
            </a:lvl1pPr>
          </a:lstStyle>
          <a:p>
            <a:pPr>
              <a:lnSpc>
                <a:spcPct val="110000"/>
              </a:lnSpc>
              <a:spcBef>
                <a:spcPts val="5400"/>
              </a:spcBef>
            </a:pPr>
            <a:r>
              <a:rPr lang="en-AU" sz="6000" dirty="0">
                <a:solidFill>
                  <a:srgbClr val="C00000"/>
                </a:solidFill>
                <a:latin typeface="AP Letter Med" panose="02000603000000020004" pitchFamily="2" charset="0"/>
              </a:rPr>
              <a:t>Identifying Hazards &amp; Risks</a:t>
            </a:r>
          </a:p>
        </p:txBody>
      </p:sp>
      <p:sp>
        <p:nvSpPr>
          <p:cNvPr id="16" name="Rectangle 15">
            <a:extLst>
              <a:ext uri="{FF2B5EF4-FFF2-40B4-BE49-F238E27FC236}">
                <a16:creationId xmlns:a16="http://schemas.microsoft.com/office/drawing/2014/main" id="{91CE1A9F-DE2E-4261-AD6D-F55EEA374CB5}"/>
              </a:ext>
            </a:extLst>
          </p:cNvPr>
          <p:cNvSpPr/>
          <p:nvPr/>
        </p:nvSpPr>
        <p:spPr>
          <a:xfrm>
            <a:off x="1209612" y="9530498"/>
            <a:ext cx="10289400" cy="2053126"/>
          </a:xfrm>
          <a:prstGeom prst="rect">
            <a:avLst/>
          </a:prstGeom>
        </p:spPr>
        <p:txBody>
          <a:bodyPr wrap="square">
            <a:spAutoFit/>
          </a:bodyPr>
          <a:lstStyle/>
          <a:p>
            <a:pPr algn="l">
              <a:lnSpc>
                <a:spcPct val="150000"/>
              </a:lnSpc>
              <a:spcAft>
                <a:spcPts val="1800"/>
              </a:spcAft>
            </a:pPr>
            <a:r>
              <a:rPr lang="en-AU" sz="2200" b="0" dirty="0">
                <a:latin typeface="AP Letter Med" panose="02000603000000020004" pitchFamily="2" charset="0"/>
              </a:rPr>
              <a:t>Whilst your Safety Partners, HSR’s and DHSR’s can help you with the technical part of safety you can make a significant improvements by helping your work mates with identifying hazards, risks and taking improvement action.</a:t>
            </a:r>
            <a:endParaRPr lang="en-AU" sz="2200" b="0" dirty="0">
              <a:solidFill>
                <a:schemeClr val="tx1"/>
              </a:solidFill>
              <a:latin typeface="AP Letter Med" panose="02000603000000020004" pitchFamily="2"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848E8AB9-7634-4B42-8C17-9725053F47BE}"/>
              </a:ext>
            </a:extLst>
          </p:cNvPr>
          <p:cNvSpPr/>
          <p:nvPr/>
        </p:nvSpPr>
        <p:spPr>
          <a:xfrm>
            <a:off x="1273408" y="7536676"/>
            <a:ext cx="10004192" cy="1446550"/>
          </a:xfrm>
          <a:prstGeom prst="rect">
            <a:avLst/>
          </a:prstGeom>
        </p:spPr>
        <p:txBody>
          <a:bodyPr wrap="square">
            <a:spAutoFit/>
          </a:bodyPr>
          <a:lstStyle/>
          <a:p>
            <a:pPr algn="l"/>
            <a:r>
              <a:rPr lang="en-AU" sz="2200" b="0" dirty="0">
                <a:solidFill>
                  <a:schemeClr val="bg1"/>
                </a:solidFill>
                <a:latin typeface="AP Letter Med" panose="02000603000000020004" pitchFamily="2" charset="0"/>
              </a:rPr>
              <a:t>Each workplace has its own hazards and risks that are unique to them. Take a look at the videos on this slide and have a conversation with your team mates about what hazards and risks do you see, what worked well, and what action (controls) you would take?</a:t>
            </a:r>
            <a:endParaRPr lang="en-AU" sz="2200" b="0" dirty="0">
              <a:solidFill>
                <a:schemeClr val="bg1"/>
              </a:solidFill>
              <a:latin typeface="AP Letter Med" panose="02000603000000020004" pitchFamily="2" charset="0"/>
              <a:ea typeface="Calibri" panose="020F0502020204030204" pitchFamily="34" charset="0"/>
              <a:cs typeface="Times New Roman" panose="02020603050405020304" pitchFamily="18" charset="0"/>
            </a:endParaRPr>
          </a:p>
        </p:txBody>
      </p:sp>
      <p:sp>
        <p:nvSpPr>
          <p:cNvPr id="11" name="Rectangle 10">
            <a:extLst>
              <a:ext uri="{FF2B5EF4-FFF2-40B4-BE49-F238E27FC236}">
                <a16:creationId xmlns:a16="http://schemas.microsoft.com/office/drawing/2014/main" id="{98E50043-6952-47EF-ACDB-1764B6320C0F}"/>
              </a:ext>
            </a:extLst>
          </p:cNvPr>
          <p:cNvSpPr/>
          <p:nvPr/>
        </p:nvSpPr>
        <p:spPr>
          <a:xfrm>
            <a:off x="13322061" y="7731956"/>
            <a:ext cx="9852327" cy="1545295"/>
          </a:xfrm>
          <a:prstGeom prst="rect">
            <a:avLst/>
          </a:prstGeom>
        </p:spPr>
        <p:txBody>
          <a:bodyPr wrap="square">
            <a:spAutoFit/>
          </a:bodyPr>
          <a:lstStyle/>
          <a:p>
            <a:pPr algn="l">
              <a:lnSpc>
                <a:spcPct val="150000"/>
              </a:lnSpc>
              <a:spcAft>
                <a:spcPts val="1800"/>
              </a:spcAft>
            </a:pPr>
            <a:r>
              <a:rPr lang="en-AU" sz="2200" b="0" dirty="0">
                <a:latin typeface="AP Letter Med" panose="02000603000000020004" pitchFamily="2" charset="0"/>
              </a:rPr>
              <a:t>A </a:t>
            </a:r>
            <a:r>
              <a:rPr lang="en-AU" sz="2200" b="0" dirty="0">
                <a:solidFill>
                  <a:srgbClr val="DC1928"/>
                </a:solidFill>
                <a:latin typeface="AP Letter Med" panose="02000603000000020004" pitchFamily="2" charset="0"/>
              </a:rPr>
              <a:t>(RISK) </a:t>
            </a:r>
            <a:r>
              <a:rPr lang="en-AU" sz="2200" b="0" dirty="0">
                <a:latin typeface="AP Letter Med" panose="02000603000000020004" pitchFamily="2" charset="0"/>
              </a:rPr>
              <a:t>can be defined as the likelihood of something happening due to the interaction with the hazard and the potential consequences of that interaction.</a:t>
            </a:r>
            <a:endParaRPr lang="en-AU" sz="2200" b="0" dirty="0">
              <a:solidFill>
                <a:schemeClr val="tx1"/>
              </a:solidFill>
              <a:latin typeface="AP Letter Med" panose="02000603000000020004" pitchFamily="2" charset="0"/>
              <a:ea typeface="Calibri" panose="020F0502020204030204" pitchFamily="34" charset="0"/>
              <a:cs typeface="Times New Roman" panose="02020603050405020304" pitchFamily="18" charset="0"/>
            </a:endParaRPr>
          </a:p>
        </p:txBody>
      </p:sp>
      <p:pic>
        <p:nvPicPr>
          <p:cNvPr id="12" name="Safety Leadership Scenario 2 Short">
            <a:hlinkClick r:id="" action="ppaction://media"/>
            <a:extLst>
              <a:ext uri="{FF2B5EF4-FFF2-40B4-BE49-F238E27FC236}">
                <a16:creationId xmlns:a16="http://schemas.microsoft.com/office/drawing/2014/main" id="{68292389-EAA5-4689-8BA9-41EA6522619C}"/>
              </a:ext>
            </a:extLst>
          </p:cNvPr>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8536888" y="738043"/>
            <a:ext cx="7405161" cy="458075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Safety Leadership Scenario 3 Short">
            <a:hlinkClick r:id="" action="ppaction://media"/>
            <a:extLst>
              <a:ext uri="{FF2B5EF4-FFF2-40B4-BE49-F238E27FC236}">
                <a16:creationId xmlns:a16="http://schemas.microsoft.com/office/drawing/2014/main" id="{5524DF12-6290-4232-804E-962C9B3B02D8}"/>
              </a:ext>
            </a:extLst>
          </p:cNvPr>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16467225" y="773426"/>
            <a:ext cx="7402230" cy="449834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Safety Leadership Scenario 1 Short">
            <a:hlinkClick r:id="" action="ppaction://media"/>
            <a:extLst>
              <a:ext uri="{FF2B5EF4-FFF2-40B4-BE49-F238E27FC236}">
                <a16:creationId xmlns:a16="http://schemas.microsoft.com/office/drawing/2014/main" id="{3C50CCFA-20CC-4F23-9AB5-2E9A54894519}"/>
              </a:ext>
            </a:extLst>
          </p:cNvPr>
          <p:cNvPicPr>
            <a:picLocks noChangeAspect="1"/>
          </p:cNvPicPr>
          <p:nvPr>
            <a:videoFile r:link="rId6"/>
            <p:extLst>
              <p:ext uri="{DAA4B4D4-6D71-4841-9C94-3DE7FCFB9230}">
                <p14:media xmlns:p14="http://schemas.microsoft.com/office/powerpoint/2010/main" r:embed="rId5"/>
              </p:ext>
            </p:extLst>
          </p:nvPr>
        </p:nvPicPr>
        <p:blipFill>
          <a:blip r:embed="rId13"/>
          <a:stretch>
            <a:fillRect/>
          </a:stretch>
        </p:blipFill>
        <p:spPr>
          <a:xfrm>
            <a:off x="528720" y="738043"/>
            <a:ext cx="7479448" cy="456911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 name="Rectangle 1">
            <a:extLst>
              <a:ext uri="{FF2B5EF4-FFF2-40B4-BE49-F238E27FC236}">
                <a16:creationId xmlns:a16="http://schemas.microsoft.com/office/drawing/2014/main" id="{5CF87F71-3688-417C-BFB5-0083C32D1D46}"/>
              </a:ext>
            </a:extLst>
          </p:cNvPr>
          <p:cNvSpPr/>
          <p:nvPr/>
        </p:nvSpPr>
        <p:spPr>
          <a:xfrm>
            <a:off x="13322059" y="9558477"/>
            <a:ext cx="9852329" cy="2123658"/>
          </a:xfrm>
          <a:prstGeom prst="rect">
            <a:avLst/>
          </a:prstGeom>
        </p:spPr>
        <p:txBody>
          <a:bodyPr wrap="square">
            <a:spAutoFit/>
          </a:bodyPr>
          <a:lstStyle/>
          <a:p>
            <a:pPr algn="l">
              <a:lnSpc>
                <a:spcPct val="150000"/>
              </a:lnSpc>
            </a:pPr>
            <a:r>
              <a:rPr lang="en-AU" sz="2200" b="0" dirty="0">
                <a:latin typeface="AP Letter Med" panose="02000603000000020004" pitchFamily="2" charset="0"/>
                <a:ea typeface="Calibri" panose="020F0502020204030204" pitchFamily="34" charset="0"/>
              </a:rPr>
              <a:t>When identifying Hazards and Risks, think about Critical Risks.  These are, risks that could cause a fatality or life changing injury, for example; forklift/pedestrian interaction or product (</a:t>
            </a:r>
            <a:r>
              <a:rPr lang="en-AU" sz="2200" b="0" dirty="0" err="1">
                <a:latin typeface="AP Letter Med" panose="02000603000000020004" pitchFamily="2" charset="0"/>
                <a:ea typeface="Calibri" panose="020F0502020204030204" pitchFamily="34" charset="0"/>
              </a:rPr>
              <a:t>inc</a:t>
            </a:r>
            <a:r>
              <a:rPr lang="en-AU" sz="2200" b="0" dirty="0">
                <a:latin typeface="AP Letter Med" panose="02000603000000020004" pitchFamily="2" charset="0"/>
                <a:ea typeface="Calibri" panose="020F0502020204030204" pitchFamily="34" charset="0"/>
              </a:rPr>
              <a:t> ULD’s) being stacked with the potential to fall.</a:t>
            </a:r>
          </a:p>
        </p:txBody>
      </p:sp>
      <p:sp>
        <p:nvSpPr>
          <p:cNvPr id="3" name="Rectangle 2">
            <a:extLst>
              <a:ext uri="{FF2B5EF4-FFF2-40B4-BE49-F238E27FC236}">
                <a16:creationId xmlns:a16="http://schemas.microsoft.com/office/drawing/2014/main" id="{A6FD0660-8CC9-574C-A0BC-2F66A44F007B}"/>
              </a:ext>
            </a:extLst>
          </p:cNvPr>
          <p:cNvSpPr/>
          <p:nvPr/>
        </p:nvSpPr>
        <p:spPr>
          <a:xfrm>
            <a:off x="13322059" y="6339268"/>
            <a:ext cx="9836200" cy="1037463"/>
          </a:xfrm>
          <a:prstGeom prst="rect">
            <a:avLst/>
          </a:prstGeom>
        </p:spPr>
        <p:txBody>
          <a:bodyPr wrap="square">
            <a:spAutoFit/>
          </a:bodyPr>
          <a:lstStyle/>
          <a:p>
            <a:pPr algn="l">
              <a:lnSpc>
                <a:spcPct val="150000"/>
              </a:lnSpc>
            </a:pPr>
            <a:r>
              <a:rPr lang="en-AU" sz="2200" b="0" dirty="0">
                <a:latin typeface="AP Letter Med" panose="02000603000000020004" pitchFamily="2" charset="77"/>
              </a:rPr>
              <a:t>A </a:t>
            </a:r>
            <a:r>
              <a:rPr lang="en-AU" sz="2200" b="0" dirty="0">
                <a:solidFill>
                  <a:srgbClr val="DC1928"/>
                </a:solidFill>
                <a:latin typeface="AP Letter Med" panose="02000603000000020004" pitchFamily="2" charset="77"/>
              </a:rPr>
              <a:t>(HAZARD) </a:t>
            </a:r>
            <a:r>
              <a:rPr lang="en-AU" sz="2200" b="0" dirty="0">
                <a:latin typeface="AP Letter Med" panose="02000603000000020004" pitchFamily="2" charset="77"/>
              </a:rPr>
              <a:t>Is anything with the potential to cause harm to a person, property, equipment, or a combination of these. </a:t>
            </a:r>
          </a:p>
        </p:txBody>
      </p:sp>
    </p:spTree>
    <p:extLst>
      <p:ext uri="{BB962C8B-B14F-4D97-AF65-F5344CB8AC3E}">
        <p14:creationId xmlns:p14="http://schemas.microsoft.com/office/powerpoint/2010/main" val="2330463110"/>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vol="80000">
                <p:cTn id="13" fill="hold" display="0">
                  <p:stCondLst>
                    <p:cond delay="indefinite"/>
                  </p:stCondLst>
                </p:cTn>
                <p:tgtEl>
                  <p:spTgt spid="13"/>
                </p:tgtEl>
              </p:cMediaNode>
            </p:vide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5"/>
                                        </p:tgtEl>
                                      </p:cBhvr>
                                    </p:cmd>
                                  </p:childTnLst>
                                </p:cTn>
                              </p:par>
                            </p:childTnLst>
                          </p:cTn>
                        </p:par>
                      </p:childTnLst>
                    </p:cTn>
                  </p:par>
                </p:childTnLst>
              </p:cTn>
              <p:nextCondLst>
                <p:cond evt="onClick" delay="0">
                  <p:tgtEl>
                    <p:spTgt spid="15"/>
                  </p:tgtEl>
                </p:cond>
              </p:nextCondLst>
            </p:seq>
            <p:video>
              <p:cMediaNode vol="80000">
                <p:cTn id="19" fill="hold" display="0">
                  <p:stCondLst>
                    <p:cond delay="indefinite"/>
                  </p:stCondLst>
                </p:cTn>
                <p:tgtEl>
                  <p:spTgt spid="15"/>
                </p:tgtEl>
              </p:cMediaNode>
            </p:video>
          </p:childTnLst>
        </p:cTn>
      </p:par>
    </p:tnLst>
  </p:timing>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667f64cf-5e98-45bc-92cb-84cb431b34d2">CKVVJXCQD4H5-1640896022-14</_dlc_DocId>
    <_dlc_DocIdUrl xmlns="667f64cf-5e98-45bc-92cb-84cb431b34d2">
      <Url>https://auspost.sharepoint.com/teams/EnterpriseSafety/2021 safety strategy/_layouts/15/DocIdRedir.aspx?ID=CKVVJXCQD4H5-1640896022-14</Url>
      <Description>CKVVJXCQD4H5-1640896022-14</Description>
    </_dlc_DocIdUrl>
    <SharedWithUsers xmlns="f5aa780e-3f57-4574-99f8-e6ff38ebe4df">
      <UserInfo>
        <DisplayName>Bicheno, Brett</DisplayName>
        <AccountId>256</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0FA23A6D78A394EBC800CC465A95E5F" ma:contentTypeVersion="4" ma:contentTypeDescription="Create a new document." ma:contentTypeScope="" ma:versionID="b2ab641db4d16b911fa598a3a5c86f88">
  <xsd:schema xmlns:xsd="http://www.w3.org/2001/XMLSchema" xmlns:xs="http://www.w3.org/2001/XMLSchema" xmlns:p="http://schemas.microsoft.com/office/2006/metadata/properties" xmlns:ns2="667f64cf-5e98-45bc-92cb-84cb431b34d2" xmlns:ns3="d55a9912-9403-4bee-bb9b-04f76bc7286d" xmlns:ns4="f5aa780e-3f57-4574-99f8-e6ff38ebe4df" targetNamespace="http://schemas.microsoft.com/office/2006/metadata/properties" ma:root="true" ma:fieldsID="8219ffea620d5285222ccbe67dbcfee0" ns2:_="" ns3:_="" ns4:_="">
    <xsd:import namespace="667f64cf-5e98-45bc-92cb-84cb431b34d2"/>
    <xsd:import namespace="d55a9912-9403-4bee-bb9b-04f76bc7286d"/>
    <xsd:import namespace="f5aa780e-3f57-4574-99f8-e6ff38ebe4df"/>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4:SharedWithUsers"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7f64cf-5e98-45bc-92cb-84cb431b34d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d55a9912-9403-4bee-bb9b-04f76bc7286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5aa780e-3f57-4574-99f8-e6ff38ebe4d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72FC91-18D7-49F1-A3A9-A8B0A586E5EF}">
  <ds:schemaRefs>
    <ds:schemaRef ds:uri="f5aa780e-3f57-4574-99f8-e6ff38ebe4df"/>
    <ds:schemaRef ds:uri="http://purl.org/dc/elements/1.1/"/>
    <ds:schemaRef ds:uri="http://schemas.microsoft.com/office/2006/metadata/properties"/>
    <ds:schemaRef ds:uri="d55a9912-9403-4bee-bb9b-04f76bc7286d"/>
    <ds:schemaRef ds:uri="http://schemas.microsoft.com/office/2006/documentManagement/types"/>
    <ds:schemaRef ds:uri="http://schemas.openxmlformats.org/package/2006/metadata/core-properties"/>
    <ds:schemaRef ds:uri="http://purl.org/dc/dcmitype/"/>
    <ds:schemaRef ds:uri="667f64cf-5e98-45bc-92cb-84cb431b34d2"/>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4F6FF159-F5F7-4BA8-859B-466C9A30AAB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7f64cf-5e98-45bc-92cb-84cb431b34d2"/>
    <ds:schemaRef ds:uri="d55a9912-9403-4bee-bb9b-04f76bc7286d"/>
    <ds:schemaRef ds:uri="f5aa780e-3f57-4574-99f8-e6ff38ebe4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F8522FE-A6D8-4E5C-BB09-0EA0C77E1E37}">
  <ds:schemaRefs>
    <ds:schemaRef ds:uri="http://schemas.microsoft.com/sharepoint/events"/>
  </ds:schemaRefs>
</ds:datastoreItem>
</file>

<file path=customXml/itemProps4.xml><?xml version="1.0" encoding="utf-8"?>
<ds:datastoreItem xmlns:ds="http://schemas.openxmlformats.org/officeDocument/2006/customXml" ds:itemID="{50FF8096-A352-4BD7-AC27-D3F2B27BB9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32354</TotalTime>
  <Words>2547</Words>
  <Application>Microsoft Office PowerPoint</Application>
  <PresentationFormat>Custom</PresentationFormat>
  <Paragraphs>224</Paragraphs>
  <Slides>22</Slides>
  <Notes>20</Notes>
  <HiddenSlides>0</HiddenSlides>
  <MMClips>3</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22</vt:i4>
      </vt:variant>
    </vt:vector>
  </HeadingPairs>
  <TitlesOfParts>
    <vt:vector size="32" baseType="lpstr">
      <vt:lpstr>AP Letter</vt:lpstr>
      <vt:lpstr>AP Letter Light</vt:lpstr>
      <vt:lpstr>AP Letter Med</vt:lpstr>
      <vt:lpstr>AP Type Text Light</vt:lpstr>
      <vt:lpstr>Arial</vt:lpstr>
      <vt:lpstr>Helvetica Neue</vt:lpstr>
      <vt:lpstr>Helvetica Neue Light</vt:lpstr>
      <vt:lpstr>Helvetica Neue Medium</vt:lpstr>
      <vt:lpstr>Wingdings 3</vt:lpstr>
      <vt:lpstr>White</vt:lpstr>
      <vt:lpstr>PowerPoint Presentation</vt:lpstr>
      <vt:lpstr>PowerPoint Presentation</vt:lpstr>
      <vt:lpstr>PowerPoint Presentation</vt:lpstr>
      <vt:lpstr>PowerPoint Presentation</vt:lpstr>
      <vt:lpstr>PowerPoint Presentation</vt:lpstr>
      <vt:lpstr>Supporting Tools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OneSafe Instructions for Mobile Users</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being a Safety Advocate</dc:title>
  <dc:subject/>
  <dc:creator/>
  <cp:keywords/>
  <dc:description/>
  <cp:lastModifiedBy>Bicheno, Brett</cp:lastModifiedBy>
  <cp:revision>612</cp:revision>
  <cp:lastPrinted>2019-07-29T12:26:09Z</cp:lastPrinted>
  <dcterms:modified xsi:type="dcterms:W3CDTF">2021-09-16T01:54:13Z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0x01010040FA23A6D78A394EBC800CC465A95E5F</vt:lpwstr>
  </property>
  <property fmtid="{D5CDD505-2E9C-101B-9397-08002B2CF9AE}" pid="3" name="_dlc_DocIdItemGuid">
    <vt:lpwstr>5349208c-d2f4-4ceb-8179-d08d72aa1ff3</vt:lpwstr>
  </property>
</Properties>
</file>