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12"/>
  </p:notesMasterIdLst>
  <p:handoutMasterIdLst>
    <p:handoutMasterId r:id="rId13"/>
  </p:handoutMasterIdLst>
  <p:sldIdLst>
    <p:sldId id="818" r:id="rId6"/>
    <p:sldId id="2145707088" r:id="rId7"/>
    <p:sldId id="2145707091" r:id="rId8"/>
    <p:sldId id="2145707094" r:id="rId9"/>
    <p:sldId id="2145707095" r:id="rId10"/>
    <p:sldId id="2145707097" r:id="rId11"/>
  </p:sldIdLst>
  <p:sldSz cx="24384000" cy="13716000"/>
  <p:notesSz cx="6669088"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userDrawn="1">
          <p15:clr>
            <a:srgbClr val="A4A3A4"/>
          </p15:clr>
        </p15:guide>
        <p15:guide id="2" pos="7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Dale" initials="AD" lastIdx="2" clrIdx="0">
    <p:extLst>
      <p:ext uri="{19B8F6BF-5375-455C-9EA6-DF929625EA0E}">
        <p15:presenceInfo xmlns:p15="http://schemas.microsoft.com/office/powerpoint/2012/main" userId="66c82b5a3ebeba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1928"/>
    <a:srgbClr val="FF4F37"/>
    <a:srgbClr val="F2CCCD"/>
    <a:srgbClr val="FAA21B"/>
    <a:srgbClr val="47836E"/>
    <a:srgbClr val="356151"/>
    <a:srgbClr val="00A94F"/>
    <a:srgbClr val="414142"/>
    <a:srgbClr val="6C5660"/>
    <a:srgbClr val="6E5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8490" autoAdjust="0"/>
  </p:normalViewPr>
  <p:slideViewPr>
    <p:cSldViewPr snapToGrid="0" snapToObjects="1">
      <p:cViewPr varScale="1">
        <p:scale>
          <a:sx n="36" d="100"/>
          <a:sy n="36" d="100"/>
        </p:scale>
        <p:origin x="1450" y="67"/>
      </p:cViewPr>
      <p:guideLst>
        <p:guide orient="horz"/>
        <p:guide pos="7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0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tison, Jessica" userId="d05af940-0c50-454e-87a6-9de0f28d7aa0" providerId="ADAL" clId="{D755D33C-B235-4E72-BFF0-79AA07B84680}"/>
    <pc:docChg chg="modSld">
      <pc:chgData name="Pattison, Jessica" userId="d05af940-0c50-454e-87a6-9de0f28d7aa0" providerId="ADAL" clId="{D755D33C-B235-4E72-BFF0-79AA07B84680}" dt="2022-05-31T08:55:17.085" v="5" actId="20577"/>
      <pc:docMkLst>
        <pc:docMk/>
      </pc:docMkLst>
      <pc:sldChg chg="modSp mod">
        <pc:chgData name="Pattison, Jessica" userId="d05af940-0c50-454e-87a6-9de0f28d7aa0" providerId="ADAL" clId="{D755D33C-B235-4E72-BFF0-79AA07B84680}" dt="2022-05-31T08:55:05.115" v="2" actId="20577"/>
        <pc:sldMkLst>
          <pc:docMk/>
          <pc:sldMk cId="580388836" sldId="2145707091"/>
        </pc:sldMkLst>
        <pc:spChg chg="mod">
          <ac:chgData name="Pattison, Jessica" userId="d05af940-0c50-454e-87a6-9de0f28d7aa0" providerId="ADAL" clId="{D755D33C-B235-4E72-BFF0-79AA07B84680}" dt="2022-05-31T08:55:05.115" v="2" actId="20577"/>
          <ac:spMkLst>
            <pc:docMk/>
            <pc:sldMk cId="580388836" sldId="2145707091"/>
            <ac:spMk id="2" creationId="{F625047E-7DA9-D5C8-432C-7AB0428C0E3E}"/>
          </ac:spMkLst>
        </pc:spChg>
      </pc:sldChg>
      <pc:sldChg chg="modSp mod">
        <pc:chgData name="Pattison, Jessica" userId="d05af940-0c50-454e-87a6-9de0f28d7aa0" providerId="ADAL" clId="{D755D33C-B235-4E72-BFF0-79AA07B84680}" dt="2022-05-31T08:55:17.085" v="5" actId="20577"/>
        <pc:sldMkLst>
          <pc:docMk/>
          <pc:sldMk cId="547742712" sldId="2145707097"/>
        </pc:sldMkLst>
        <pc:spChg chg="mod">
          <ac:chgData name="Pattison, Jessica" userId="d05af940-0c50-454e-87a6-9de0f28d7aa0" providerId="ADAL" clId="{D755D33C-B235-4E72-BFF0-79AA07B84680}" dt="2022-05-31T08:55:17.085" v="5" actId="20577"/>
          <ac:spMkLst>
            <pc:docMk/>
            <pc:sldMk cId="547742712" sldId="2145707097"/>
            <ac:spMk id="29" creationId="{BC7EB010-57A3-8FF0-D488-46B811C59C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EE363B9E-F5E9-5149-ACBF-40C6A2692324}" type="datetimeFigureOut">
              <a:rPr lang="en-US" smtClean="0"/>
              <a:t>5/31/2022</a:t>
            </a:fld>
            <a:endParaRPr lang="en-US"/>
          </a:p>
        </p:txBody>
      </p:sp>
      <p:sp>
        <p:nvSpPr>
          <p:cNvPr id="4" name="Footer Placeholder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83E4B63F-FF7D-EF43-8EED-2E7B4D8375C8}" type="slidenum">
              <a:rPr lang="en-US" smtClean="0"/>
              <a:t>‹#›</a:t>
            </a:fld>
            <a:endParaRPr lang="en-US"/>
          </a:p>
        </p:txBody>
      </p:sp>
    </p:spTree>
    <p:extLst>
      <p:ext uri="{BB962C8B-B14F-4D97-AF65-F5344CB8AC3E}">
        <p14:creationId xmlns:p14="http://schemas.microsoft.com/office/powerpoint/2010/main" val="3873285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2863" y="739775"/>
            <a:ext cx="6583362" cy="3703638"/>
          </a:xfrm>
          <a:prstGeom prst="rect">
            <a:avLst/>
          </a:prstGeom>
        </p:spPr>
        <p:txBody>
          <a:bodyPr/>
          <a:lstStyle/>
          <a:p>
            <a:endParaRPr/>
          </a:p>
        </p:txBody>
      </p:sp>
      <p:sp>
        <p:nvSpPr>
          <p:cNvPr id="117" name="Shape 117"/>
          <p:cNvSpPr>
            <a:spLocks noGrp="1"/>
          </p:cNvSpPr>
          <p:nvPr>
            <p:ph type="body" sz="quarter" idx="1"/>
          </p:nvPr>
        </p:nvSpPr>
        <p:spPr>
          <a:xfrm>
            <a:off x="889212" y="4689515"/>
            <a:ext cx="4890664" cy="4442698"/>
          </a:xfrm>
          <a:prstGeom prst="rect">
            <a:avLst/>
          </a:prstGeom>
        </p:spPr>
        <p:txBody>
          <a:bodyPr/>
          <a:lstStyle/>
          <a:p>
            <a:endParaRPr/>
          </a:p>
        </p:txBody>
      </p:sp>
    </p:spTree>
    <p:extLst>
      <p:ext uri="{BB962C8B-B14F-4D97-AF65-F5344CB8AC3E}">
        <p14:creationId xmlns:p14="http://schemas.microsoft.com/office/powerpoint/2010/main" val="35176992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07538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475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985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270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06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29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08361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82"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ourpost.com.au/safety-wellbeing/keeping-you-safe/pause-breathe-reset" TargetMode="External"/><Relationship Id="rId5" Type="http://schemas.openxmlformats.org/officeDocument/2006/relationships/image" Target="../media/image3.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miling at the camera&#10;&#10;Description automatically generated with low confidence">
            <a:extLst>
              <a:ext uri="{FF2B5EF4-FFF2-40B4-BE49-F238E27FC236}">
                <a16:creationId xmlns:a16="http://schemas.microsoft.com/office/drawing/2014/main" id="{A8D4903C-34ED-E047-9BEE-35325E3A6E1A}"/>
              </a:ext>
            </a:extLst>
          </p:cNvPr>
          <p:cNvPicPr>
            <a:picLocks noChangeAspect="1"/>
          </p:cNvPicPr>
          <p:nvPr/>
        </p:nvPicPr>
        <p:blipFill rotWithShape="1">
          <a:blip r:embed="rId3">
            <a:extLst>
              <a:ext uri="{28A0092B-C50C-407E-A947-70E740481C1C}">
                <a14:useLocalDpi xmlns:a14="http://schemas.microsoft.com/office/drawing/2010/main" val="0"/>
              </a:ext>
            </a:extLst>
          </a:blip>
          <a:srcRect b="11479"/>
          <a:stretch/>
        </p:blipFill>
        <p:spPr>
          <a:xfrm>
            <a:off x="-21224" y="248489"/>
            <a:ext cx="24412312" cy="13106387"/>
          </a:xfrm>
          <a:prstGeom prst="rect">
            <a:avLst/>
          </a:prstGeom>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80"/>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21224" y="-45785"/>
            <a:ext cx="24383997" cy="50444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dirty="0">
              <a:solidFill>
                <a:srgbClr val="FF0000"/>
              </a:solidFill>
              <a:highlight>
                <a:srgbClr val="FF0000"/>
              </a:highlight>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A016BBB8-232D-4F42-8480-B2B03B60E520}"/>
              </a:ext>
            </a:extLst>
          </p:cNvPr>
          <p:cNvSpPr/>
          <p:nvPr/>
        </p:nvSpPr>
        <p:spPr>
          <a:xfrm>
            <a:off x="23125472" y="12530970"/>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rPr>
              <a:t>1</a:t>
            </a:r>
            <a:endPar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28FBEA56-92FB-F045-B6C1-8628D21D0E0B}"/>
              </a:ext>
            </a:extLst>
          </p:cNvPr>
          <p:cNvPicPr/>
          <p:nvPr/>
        </p:nvPicPr>
        <p:blipFill rotWithShape="1">
          <a:blip r:embed="rId5">
            <a:clrChange>
              <a:clrFrom>
                <a:srgbClr val="FFFFFF"/>
              </a:clrFrom>
              <a:clrTo>
                <a:srgbClr val="FFFFFF">
                  <a:alpha val="0"/>
                </a:srgbClr>
              </a:clrTo>
            </a:clrChange>
          </a:blip>
          <a:srcRect l="2437" t="13333" b="11111"/>
          <a:stretch/>
        </p:blipFill>
        <p:spPr bwMode="auto">
          <a:xfrm>
            <a:off x="11203321" y="4919008"/>
            <a:ext cx="12554959" cy="1938992"/>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F0588934-429D-2F2C-43DE-197B80C3E2E5}"/>
              </a:ext>
            </a:extLst>
          </p:cNvPr>
          <p:cNvSpPr/>
          <p:nvPr/>
        </p:nvSpPr>
        <p:spPr>
          <a:xfrm>
            <a:off x="14247628" y="12530970"/>
            <a:ext cx="3423643"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rPr>
              <a:t>Version 1.4 - 31.5.2022</a:t>
            </a:r>
          </a:p>
        </p:txBody>
      </p:sp>
    </p:spTree>
    <p:extLst>
      <p:ext uri="{BB962C8B-B14F-4D97-AF65-F5344CB8AC3E}">
        <p14:creationId xmlns:p14="http://schemas.microsoft.com/office/powerpoint/2010/main" val="39338940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50992-8977-E94E-B5BF-C072CFC3F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6" name="Rectangle">
            <a:extLst>
              <a:ext uri="{FF2B5EF4-FFF2-40B4-BE49-F238E27FC236}">
                <a16:creationId xmlns:a16="http://schemas.microsoft.com/office/drawing/2014/main" id="{B5D51F62-8B0C-EC4A-85B4-659E0D8CC8EA}"/>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8" name="Rectangle">
            <a:extLst>
              <a:ext uri="{FF2B5EF4-FFF2-40B4-BE49-F238E27FC236}">
                <a16:creationId xmlns:a16="http://schemas.microsoft.com/office/drawing/2014/main" id="{EA8747C3-9780-0846-8595-00E64433C762}"/>
              </a:ext>
            </a:extLst>
          </p:cNvPr>
          <p:cNvSpPr/>
          <p:nvPr/>
        </p:nvSpPr>
        <p:spPr>
          <a:xfrm flipH="1">
            <a:off x="-1" y="978635"/>
            <a:ext cx="13210674" cy="8526986"/>
          </a:xfrm>
          <a:prstGeom prst="rect">
            <a:avLst/>
          </a:prstGeom>
          <a:solidFill>
            <a:schemeClr val="tx1">
              <a:alpha val="8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pic>
        <p:nvPicPr>
          <p:cNvPr id="19" name="Picture 18">
            <a:extLst>
              <a:ext uri="{FF2B5EF4-FFF2-40B4-BE49-F238E27FC236}">
                <a16:creationId xmlns:a16="http://schemas.microsoft.com/office/drawing/2014/main" id="{DB4C9F53-D12D-2647-9BE4-29A0B2475E81}"/>
              </a:ext>
            </a:extLst>
          </p:cNvPr>
          <p:cNvPicPr>
            <a:picLocks noChangeAspect="1"/>
          </p:cNvPicPr>
          <p:nvPr/>
        </p:nvPicPr>
        <p:blipFill>
          <a:blip r:embed="rId4">
            <a:biLevel thresh="25000"/>
          </a:blip>
          <a:stretch>
            <a:fillRect/>
          </a:stretch>
        </p:blipFill>
        <p:spPr>
          <a:xfrm>
            <a:off x="1850622" y="1660939"/>
            <a:ext cx="1311964" cy="1234790"/>
          </a:xfrm>
          <a:prstGeom prst="rect">
            <a:avLst/>
          </a:prstGeom>
        </p:spPr>
      </p:pic>
      <p:sp>
        <p:nvSpPr>
          <p:cNvPr id="20" name="Triangle">
            <a:extLst>
              <a:ext uri="{FF2B5EF4-FFF2-40B4-BE49-F238E27FC236}">
                <a16:creationId xmlns:a16="http://schemas.microsoft.com/office/drawing/2014/main" id="{30BD62D1-D169-DD4F-8249-1873CF51E8B9}"/>
              </a:ext>
            </a:extLst>
          </p:cNvPr>
          <p:cNvSpPr/>
          <p:nvPr/>
        </p:nvSpPr>
        <p:spPr>
          <a:xfrm rot="5400000">
            <a:off x="-1" y="9505471"/>
            <a:ext cx="1873579" cy="18735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tx1">
              <a:alpha val="8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21" name="Rectangle 20">
            <a:extLst>
              <a:ext uri="{FF2B5EF4-FFF2-40B4-BE49-F238E27FC236}">
                <a16:creationId xmlns:a16="http://schemas.microsoft.com/office/drawing/2014/main" id="{5606F28B-5DA7-3A44-B64C-3C0CCCA36F0F}"/>
              </a:ext>
            </a:extLst>
          </p:cNvPr>
          <p:cNvSpPr/>
          <p:nvPr/>
        </p:nvSpPr>
        <p:spPr>
          <a:xfrm>
            <a:off x="3898545" y="1555059"/>
            <a:ext cx="8293455" cy="1446550"/>
          </a:xfrm>
          <a:prstGeom prst="rect">
            <a:avLst/>
          </a:prstGeom>
        </p:spPr>
        <p:txBody>
          <a:bodyPr wrap="square">
            <a:spAutoFit/>
          </a:bodyPr>
          <a:lstStyle/>
          <a:p>
            <a:pPr algn="l"/>
            <a:r>
              <a:rPr lang="en-AU" sz="4400" dirty="0">
                <a:solidFill>
                  <a:srgbClr val="DC1928"/>
                </a:solidFill>
                <a:latin typeface="AP Type Text" panose="020B0503030202060203" pitchFamily="34" charset="0"/>
              </a:rPr>
              <a:t>During June 2022, we would like you to:</a:t>
            </a:r>
          </a:p>
        </p:txBody>
      </p:sp>
      <p:sp>
        <p:nvSpPr>
          <p:cNvPr id="25" name="Rectangle 24">
            <a:extLst>
              <a:ext uri="{FF2B5EF4-FFF2-40B4-BE49-F238E27FC236}">
                <a16:creationId xmlns:a16="http://schemas.microsoft.com/office/drawing/2014/main" id="{12360FDF-8512-304A-8ECF-E66AD9915DF4}"/>
              </a:ext>
            </a:extLst>
          </p:cNvPr>
          <p:cNvSpPr/>
          <p:nvPr/>
        </p:nvSpPr>
        <p:spPr>
          <a:xfrm>
            <a:off x="1873579" y="3713157"/>
            <a:ext cx="9676738" cy="2554545"/>
          </a:xfrm>
          <a:prstGeom prst="rect">
            <a:avLst/>
          </a:prstGeom>
        </p:spPr>
        <p:txBody>
          <a:bodyPr wrap="square">
            <a:spAutoFit/>
          </a:bodyPr>
          <a:lstStyle/>
          <a:p>
            <a:pPr marL="514350" indent="-514350" algn="l">
              <a:spcBef>
                <a:spcPts val="600"/>
              </a:spcBef>
              <a:spcAft>
                <a:spcPts val="600"/>
              </a:spcAft>
              <a:buClr>
                <a:srgbClr val="DC1928"/>
              </a:buClr>
              <a:buFont typeface="+mj-lt"/>
              <a:buAutoNum type="arabicPeriod"/>
            </a:pPr>
            <a:r>
              <a:rPr lang="en-AU" sz="2800" b="0" dirty="0">
                <a:solidFill>
                  <a:schemeClr val="bg1"/>
                </a:solidFill>
                <a:latin typeface="AP Type Text" panose="020B0503030202060203" pitchFamily="34" charset="0"/>
              </a:rPr>
              <a:t>Share this presentation with your team.</a:t>
            </a:r>
          </a:p>
          <a:p>
            <a:pPr marL="514350" indent="-514350" algn="l">
              <a:spcBef>
                <a:spcPts val="600"/>
              </a:spcBef>
              <a:spcAft>
                <a:spcPts val="600"/>
              </a:spcAft>
              <a:buClr>
                <a:srgbClr val="FF0000"/>
              </a:buClr>
              <a:buFont typeface="+mj-lt"/>
              <a:buAutoNum type="arabicPeriod"/>
            </a:pPr>
            <a:r>
              <a:rPr lang="en-AU" sz="2800" b="0" dirty="0">
                <a:solidFill>
                  <a:schemeClr val="bg1"/>
                </a:solidFill>
                <a:latin typeface="AP Type Text" panose="020B0503030202060203" pitchFamily="34" charset="0"/>
              </a:rPr>
              <a:t>Have a conversation about how you use Pause, Breathe, RESET at work.</a:t>
            </a:r>
          </a:p>
          <a:p>
            <a:pPr marL="514350" indent="-514350" algn="l">
              <a:spcBef>
                <a:spcPts val="600"/>
              </a:spcBef>
              <a:spcAft>
                <a:spcPts val="600"/>
              </a:spcAft>
              <a:buClr>
                <a:srgbClr val="FF0000"/>
              </a:buClr>
              <a:buFont typeface="+mj-lt"/>
              <a:buAutoNum type="arabicPeriod"/>
            </a:pPr>
            <a:r>
              <a:rPr lang="en-AU" sz="2800" b="0" dirty="0">
                <a:solidFill>
                  <a:schemeClr val="bg1"/>
                </a:solidFill>
                <a:latin typeface="AP Type Text" panose="020B0503030202060203" pitchFamily="34" charset="0"/>
              </a:rPr>
              <a:t>Post your photos, videos up onto Yammer with the hashtag #PBR.</a:t>
            </a:r>
          </a:p>
        </p:txBody>
      </p:sp>
      <p:pic>
        <p:nvPicPr>
          <p:cNvPr id="10" name="Picture 9">
            <a:extLst>
              <a:ext uri="{FF2B5EF4-FFF2-40B4-BE49-F238E27FC236}">
                <a16:creationId xmlns:a16="http://schemas.microsoft.com/office/drawing/2014/main" id="{363F33D4-8CF7-4F09-AA10-325A08771DD3}"/>
              </a:ext>
            </a:extLst>
          </p:cNvPr>
          <p:cNvPicPr/>
          <p:nvPr/>
        </p:nvPicPr>
        <p:blipFill rotWithShape="1">
          <a:blip r:embed="rId5">
            <a:clrChange>
              <a:clrFrom>
                <a:srgbClr val="FFFFFF"/>
              </a:clrFrom>
              <a:clrTo>
                <a:srgbClr val="FFFFFF">
                  <a:alpha val="0"/>
                </a:srgbClr>
              </a:clrTo>
            </a:clrChange>
          </a:blip>
          <a:srcRect l="2437" t="13333" b="11111"/>
          <a:stretch/>
        </p:blipFill>
        <p:spPr bwMode="auto">
          <a:xfrm>
            <a:off x="17951116" y="10792659"/>
            <a:ext cx="5464882" cy="843998"/>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2D30D748-1F13-830B-842F-53485BF2ECD1}"/>
              </a:ext>
            </a:extLst>
          </p:cNvPr>
          <p:cNvSpPr/>
          <p:nvPr/>
        </p:nvSpPr>
        <p:spPr>
          <a:xfrm>
            <a:off x="1873579" y="6542697"/>
            <a:ext cx="9676738" cy="1323439"/>
          </a:xfrm>
          <a:prstGeom prst="rect">
            <a:avLst/>
          </a:prstGeom>
        </p:spPr>
        <p:txBody>
          <a:bodyPr wrap="square">
            <a:spAutoFit/>
          </a:bodyPr>
          <a:lstStyle/>
          <a:p>
            <a:pPr algn="l">
              <a:spcBef>
                <a:spcPts val="600"/>
              </a:spcBef>
              <a:spcAft>
                <a:spcPts val="600"/>
              </a:spcAft>
              <a:buClr>
                <a:srgbClr val="FF0000"/>
              </a:buClr>
            </a:pPr>
            <a:endParaRPr lang="en-AU" sz="1400" b="0" dirty="0">
              <a:solidFill>
                <a:schemeClr val="bg1"/>
              </a:solidFill>
              <a:latin typeface="AP Type Text" panose="020B0503030202060203" pitchFamily="34" charset="0"/>
            </a:endParaRPr>
          </a:p>
          <a:p>
            <a:pPr algn="l">
              <a:spcBef>
                <a:spcPts val="600"/>
              </a:spcBef>
              <a:spcAft>
                <a:spcPts val="600"/>
              </a:spcAft>
              <a:buClr>
                <a:srgbClr val="FF0000"/>
              </a:buClr>
            </a:pPr>
            <a:r>
              <a:rPr lang="en-AU" sz="2800" b="0" dirty="0">
                <a:solidFill>
                  <a:schemeClr val="bg1"/>
                </a:solidFill>
                <a:latin typeface="AP Type Text" panose="020B0503030202060203" pitchFamily="34" charset="0"/>
              </a:rPr>
              <a:t>The go live date for this activity is Wednesday 1</a:t>
            </a:r>
            <a:r>
              <a:rPr lang="en-AU" sz="2800" b="0" baseline="30000" dirty="0">
                <a:solidFill>
                  <a:schemeClr val="bg1"/>
                </a:solidFill>
                <a:latin typeface="AP Type Text" panose="020B0503030202060203" pitchFamily="34" charset="0"/>
              </a:rPr>
              <a:t>st</a:t>
            </a:r>
            <a:r>
              <a:rPr lang="en-AU" sz="2800" b="0" dirty="0">
                <a:solidFill>
                  <a:schemeClr val="bg1"/>
                </a:solidFill>
                <a:latin typeface="AP Type Text" panose="020B0503030202060203" pitchFamily="34" charset="0"/>
              </a:rPr>
              <a:t> June 2022, and will close on Thursday 30</a:t>
            </a:r>
            <a:r>
              <a:rPr lang="en-AU" sz="2800" b="0" baseline="30000" dirty="0">
                <a:solidFill>
                  <a:schemeClr val="bg1"/>
                </a:solidFill>
                <a:latin typeface="AP Type Text" panose="020B0503030202060203" pitchFamily="34" charset="0"/>
              </a:rPr>
              <a:t>th</a:t>
            </a:r>
            <a:r>
              <a:rPr lang="en-AU" sz="2800" b="0" dirty="0">
                <a:solidFill>
                  <a:schemeClr val="bg1"/>
                </a:solidFill>
                <a:latin typeface="AP Type Text" panose="020B0503030202060203" pitchFamily="34" charset="0"/>
              </a:rPr>
              <a:t> June. </a:t>
            </a:r>
          </a:p>
        </p:txBody>
      </p:sp>
      <p:sp>
        <p:nvSpPr>
          <p:cNvPr id="13" name="Rectangle 12">
            <a:extLst>
              <a:ext uri="{FF2B5EF4-FFF2-40B4-BE49-F238E27FC236}">
                <a16:creationId xmlns:a16="http://schemas.microsoft.com/office/drawing/2014/main" id="{D5629FD3-481A-383C-5C39-8124FDFC5D69}"/>
              </a:ext>
            </a:extLst>
          </p:cNvPr>
          <p:cNvSpPr/>
          <p:nvPr/>
        </p:nvSpPr>
        <p:spPr>
          <a:xfrm>
            <a:off x="14004758" y="1385626"/>
            <a:ext cx="8528620" cy="769441"/>
          </a:xfrm>
          <a:prstGeom prst="rect">
            <a:avLst/>
          </a:prstGeom>
        </p:spPr>
        <p:txBody>
          <a:bodyPr wrap="square">
            <a:spAutoFit/>
          </a:bodyPr>
          <a:lstStyle/>
          <a:p>
            <a:pPr algn="l"/>
            <a:r>
              <a:rPr lang="en-AU" sz="4400" dirty="0">
                <a:solidFill>
                  <a:srgbClr val="DC1928"/>
                </a:solidFill>
                <a:latin typeface="AP Type Text" panose="020B0503030202060203" pitchFamily="34" charset="0"/>
              </a:rPr>
              <a:t>Resources:</a:t>
            </a:r>
          </a:p>
        </p:txBody>
      </p:sp>
      <p:sp>
        <p:nvSpPr>
          <p:cNvPr id="14" name="Rectangle 13">
            <a:extLst>
              <a:ext uri="{FF2B5EF4-FFF2-40B4-BE49-F238E27FC236}">
                <a16:creationId xmlns:a16="http://schemas.microsoft.com/office/drawing/2014/main" id="{D2DCFC84-3618-DCE1-6D24-01E0CEDE37DF}"/>
              </a:ext>
            </a:extLst>
          </p:cNvPr>
          <p:cNvSpPr/>
          <p:nvPr/>
        </p:nvSpPr>
        <p:spPr>
          <a:xfrm>
            <a:off x="14004758" y="2412674"/>
            <a:ext cx="8528620" cy="1384995"/>
          </a:xfrm>
          <a:prstGeom prst="rect">
            <a:avLst/>
          </a:prstGeom>
        </p:spPr>
        <p:txBody>
          <a:bodyPr wrap="square">
            <a:spAutoFit/>
          </a:bodyPr>
          <a:lstStyle/>
          <a:p>
            <a:pPr algn="l">
              <a:spcBef>
                <a:spcPts val="600"/>
              </a:spcBef>
              <a:spcAft>
                <a:spcPts val="600"/>
              </a:spcAft>
              <a:buClr>
                <a:srgbClr val="FF0000"/>
              </a:buClr>
            </a:pPr>
            <a:r>
              <a:rPr lang="en-AU" sz="2800" b="0" dirty="0">
                <a:solidFill>
                  <a:schemeClr val="tx1"/>
                </a:solidFill>
                <a:latin typeface="AP Type Text" panose="020B0503030202060203" pitchFamily="34" charset="0"/>
              </a:rPr>
              <a:t>To help with creating ideas and to support you and your team, you can </a:t>
            </a:r>
            <a:r>
              <a:rPr lang="en-AU" sz="2800" b="0" dirty="0">
                <a:solidFill>
                  <a:srgbClr val="DC1928"/>
                </a:solidFill>
                <a:latin typeface="AP Type Text" panose="020B0503030202060203" pitchFamily="34" charset="0"/>
              </a:rPr>
              <a:t>choose</a:t>
            </a:r>
            <a:r>
              <a:rPr lang="en-AU" sz="2800" b="0" dirty="0">
                <a:solidFill>
                  <a:schemeClr val="tx1"/>
                </a:solidFill>
                <a:latin typeface="AP Type Text" panose="020B0503030202060203" pitchFamily="34" charset="0"/>
              </a:rPr>
              <a:t> from the following resources:</a:t>
            </a:r>
          </a:p>
        </p:txBody>
      </p:sp>
      <p:sp>
        <p:nvSpPr>
          <p:cNvPr id="15" name="Rectangle 14">
            <a:extLst>
              <a:ext uri="{FF2B5EF4-FFF2-40B4-BE49-F238E27FC236}">
                <a16:creationId xmlns:a16="http://schemas.microsoft.com/office/drawing/2014/main" id="{519ECAA0-D7EE-4EE0-79DA-F99CB24CF77B}"/>
              </a:ext>
            </a:extLst>
          </p:cNvPr>
          <p:cNvSpPr/>
          <p:nvPr/>
        </p:nvSpPr>
        <p:spPr>
          <a:xfrm>
            <a:off x="14004758" y="4040967"/>
            <a:ext cx="9676738" cy="5539978"/>
          </a:xfrm>
          <a:prstGeom prst="rect">
            <a:avLst/>
          </a:prstGeom>
        </p:spPr>
        <p:txBody>
          <a:bodyPr wrap="square">
            <a:spAutoFit/>
          </a:bodyPr>
          <a:lstStyle/>
          <a:p>
            <a:pPr marL="514350" indent="-514350" algn="l">
              <a:spcBef>
                <a:spcPts val="600"/>
              </a:spcBef>
              <a:spcAft>
                <a:spcPts val="600"/>
              </a:spcAft>
              <a:buClr>
                <a:srgbClr val="FF0000"/>
              </a:buClr>
              <a:buFont typeface="Arial" panose="020B0604020202020204" pitchFamily="34" charset="0"/>
              <a:buChar char="•"/>
            </a:pPr>
            <a:r>
              <a:rPr lang="en-AU" sz="2800" b="0" dirty="0">
                <a:solidFill>
                  <a:schemeClr val="tx1"/>
                </a:solidFill>
                <a:latin typeface="AP Type Text" panose="020B0503030202060203" pitchFamily="34" charset="0"/>
              </a:rPr>
              <a:t>This presentation that you can share to communicate details.</a:t>
            </a:r>
          </a:p>
          <a:p>
            <a:pPr marL="514350" indent="-514350" algn="l">
              <a:spcBef>
                <a:spcPts val="600"/>
              </a:spcBef>
              <a:spcAft>
                <a:spcPts val="600"/>
              </a:spcAft>
              <a:buClr>
                <a:srgbClr val="FF0000"/>
              </a:buClr>
              <a:buFont typeface="Arial" panose="020B0604020202020204" pitchFamily="34" charset="0"/>
              <a:buChar char="•"/>
            </a:pPr>
            <a:r>
              <a:rPr lang="en-AU" sz="2800" b="0" dirty="0">
                <a:solidFill>
                  <a:schemeClr val="tx1"/>
                </a:solidFill>
                <a:latin typeface="AP Type Text" panose="020B0503030202060203" pitchFamily="34" charset="0"/>
              </a:rPr>
              <a:t>An A3 poster that you can use to write down your ideas.</a:t>
            </a:r>
          </a:p>
          <a:p>
            <a:pPr marL="514350" indent="-514350" algn="l">
              <a:spcBef>
                <a:spcPts val="600"/>
              </a:spcBef>
              <a:spcAft>
                <a:spcPts val="600"/>
              </a:spcAft>
              <a:buClr>
                <a:srgbClr val="FF0000"/>
              </a:buClr>
              <a:buFont typeface="Arial" panose="020B0604020202020204" pitchFamily="34" charset="0"/>
              <a:buChar char="•"/>
            </a:pPr>
            <a:r>
              <a:rPr lang="en-AU" sz="2800" b="0" dirty="0">
                <a:solidFill>
                  <a:schemeClr val="tx1"/>
                </a:solidFill>
                <a:latin typeface="AP Type Text" panose="020B0503030202060203" pitchFamily="34" charset="0"/>
              </a:rPr>
              <a:t>A Pause, Breathe, RESET A4 template to collect ideas from your team.</a:t>
            </a:r>
          </a:p>
          <a:p>
            <a:pPr marL="514350" indent="-514350" algn="l">
              <a:spcBef>
                <a:spcPts val="600"/>
              </a:spcBef>
              <a:spcAft>
                <a:spcPts val="600"/>
              </a:spcAft>
              <a:buClr>
                <a:srgbClr val="FF0000"/>
              </a:buClr>
              <a:buFont typeface="Arial" panose="020B0604020202020204" pitchFamily="34" charset="0"/>
              <a:buChar char="•"/>
            </a:pPr>
            <a:r>
              <a:rPr lang="en-AU" sz="2800" b="0" dirty="0">
                <a:solidFill>
                  <a:schemeClr val="tx1"/>
                </a:solidFill>
                <a:latin typeface="AP Type Text" panose="020B0503030202060203" pitchFamily="34" charset="0"/>
              </a:rPr>
              <a:t>A web page that has these resources: </a:t>
            </a:r>
            <a:r>
              <a:rPr lang="en-AU" sz="2600" b="0" u="sng" dirty="0">
                <a:latin typeface="AP Type Text" panose="020B0503030202060203" pitchFamily="34" charset="0"/>
                <a:hlinkClick r:id="rId6"/>
              </a:rPr>
              <a:t>https://ourpost.com.au/safety-wellbeing/keeping-you-safe/pause-breathe-reset</a:t>
            </a:r>
            <a:endParaRPr lang="en-AU" sz="2600" b="0" dirty="0">
              <a:latin typeface="AP Type Text" panose="020B0503030202060203" pitchFamily="34" charset="0"/>
            </a:endParaRPr>
          </a:p>
          <a:p>
            <a:pPr marL="514350" indent="-514350" algn="l">
              <a:spcBef>
                <a:spcPts val="600"/>
              </a:spcBef>
              <a:spcAft>
                <a:spcPts val="600"/>
              </a:spcAft>
              <a:buClr>
                <a:srgbClr val="FF0000"/>
              </a:buClr>
              <a:buFont typeface="Arial" panose="020B0604020202020204" pitchFamily="34" charset="0"/>
              <a:buChar char="•"/>
            </a:pPr>
            <a:endParaRPr lang="en-AU" sz="2800" b="0" dirty="0">
              <a:solidFill>
                <a:schemeClr val="tx1"/>
              </a:solidFill>
              <a:latin typeface="AP Type Text" panose="020B0503030202060203" pitchFamily="34" charset="0"/>
            </a:endParaRPr>
          </a:p>
          <a:p>
            <a:pPr marL="514350" indent="-514350" algn="l">
              <a:spcBef>
                <a:spcPts val="600"/>
              </a:spcBef>
              <a:spcAft>
                <a:spcPts val="600"/>
              </a:spcAft>
              <a:buClr>
                <a:srgbClr val="FF0000"/>
              </a:buClr>
              <a:buFont typeface="Arial" panose="020B0604020202020204" pitchFamily="34" charset="0"/>
              <a:buChar char="•"/>
            </a:pPr>
            <a:endParaRPr lang="en-AU" sz="2800" b="0" dirty="0">
              <a:solidFill>
                <a:schemeClr val="tx1"/>
              </a:solidFill>
              <a:latin typeface="AP Type Text" panose="020B0503030202060203" pitchFamily="34" charset="0"/>
            </a:endParaRPr>
          </a:p>
        </p:txBody>
      </p:sp>
      <p:sp>
        <p:nvSpPr>
          <p:cNvPr id="16" name="Rectangle 15">
            <a:extLst>
              <a:ext uri="{FF2B5EF4-FFF2-40B4-BE49-F238E27FC236}">
                <a16:creationId xmlns:a16="http://schemas.microsoft.com/office/drawing/2014/main" id="{843D2C96-0100-30F4-4E97-F1989571F9A6}"/>
              </a:ext>
            </a:extLst>
          </p:cNvPr>
          <p:cNvSpPr/>
          <p:nvPr/>
        </p:nvSpPr>
        <p:spPr>
          <a:xfrm>
            <a:off x="23125472" y="12530970"/>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rPr>
              <a:t>2</a:t>
            </a:r>
            <a:endPar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80660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50992-8977-E94E-B5BF-C072CFC3F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6" name="Rectangle">
            <a:extLst>
              <a:ext uri="{FF2B5EF4-FFF2-40B4-BE49-F238E27FC236}">
                <a16:creationId xmlns:a16="http://schemas.microsoft.com/office/drawing/2014/main" id="{B5D51F62-8B0C-EC4A-85B4-659E0D8CC8EA}"/>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8" name="Rectangle">
            <a:extLst>
              <a:ext uri="{FF2B5EF4-FFF2-40B4-BE49-F238E27FC236}">
                <a16:creationId xmlns:a16="http://schemas.microsoft.com/office/drawing/2014/main" id="{EA8747C3-9780-0846-8595-00E64433C762}"/>
              </a:ext>
            </a:extLst>
          </p:cNvPr>
          <p:cNvSpPr/>
          <p:nvPr/>
        </p:nvSpPr>
        <p:spPr>
          <a:xfrm flipH="1">
            <a:off x="-4" y="842211"/>
            <a:ext cx="11983453" cy="9550310"/>
          </a:xfrm>
          <a:prstGeom prst="rect">
            <a:avLst/>
          </a:prstGeom>
          <a:solidFill>
            <a:schemeClr val="tx1">
              <a:alpha val="8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sp>
        <p:nvSpPr>
          <p:cNvPr id="20" name="Triangle">
            <a:extLst>
              <a:ext uri="{FF2B5EF4-FFF2-40B4-BE49-F238E27FC236}">
                <a16:creationId xmlns:a16="http://schemas.microsoft.com/office/drawing/2014/main" id="{30BD62D1-D169-DD4F-8249-1873CF51E8B9}"/>
              </a:ext>
            </a:extLst>
          </p:cNvPr>
          <p:cNvSpPr/>
          <p:nvPr/>
        </p:nvSpPr>
        <p:spPr>
          <a:xfrm rot="5400000">
            <a:off x="276822" y="10115697"/>
            <a:ext cx="1319931" cy="18735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tx1">
              <a:alpha val="8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sp>
        <p:nvSpPr>
          <p:cNvPr id="22" name="Rectangle 21">
            <a:extLst>
              <a:ext uri="{FF2B5EF4-FFF2-40B4-BE49-F238E27FC236}">
                <a16:creationId xmlns:a16="http://schemas.microsoft.com/office/drawing/2014/main" id="{E38E51F6-775A-B943-AE22-C7538ABA72E3}"/>
              </a:ext>
            </a:extLst>
          </p:cNvPr>
          <p:cNvSpPr/>
          <p:nvPr/>
        </p:nvSpPr>
        <p:spPr>
          <a:xfrm>
            <a:off x="1850622" y="1419217"/>
            <a:ext cx="9771883" cy="2092881"/>
          </a:xfrm>
          <a:prstGeom prst="rect">
            <a:avLst/>
          </a:prstGeom>
        </p:spPr>
        <p:txBody>
          <a:bodyPr wrap="square">
            <a:spAutoFit/>
          </a:bodyPr>
          <a:lstStyle/>
          <a:p>
            <a:pPr algn="l"/>
            <a:r>
              <a:rPr lang="en-AU" sz="2600" b="0" dirty="0">
                <a:solidFill>
                  <a:schemeClr val="bg1"/>
                </a:solidFill>
                <a:latin typeface="AP Type Text" panose="020B0503030202060203" pitchFamily="34" charset="0"/>
              </a:rPr>
              <a:t>Pause, Breathe, RESET is a safety process based on mindfulness, which helps us focus our attention to improve our conscious decision-making. </a:t>
            </a:r>
          </a:p>
          <a:p>
            <a:pPr algn="l"/>
            <a:endParaRPr lang="en-AU" sz="2600" b="0" dirty="0">
              <a:solidFill>
                <a:schemeClr val="bg1"/>
              </a:solidFill>
              <a:latin typeface="AP Type Text" panose="020B0503030202060203" pitchFamily="34" charset="0"/>
            </a:endParaRPr>
          </a:p>
          <a:p>
            <a:pPr algn="l"/>
            <a:r>
              <a:rPr lang="en-AU" sz="2600" b="0" dirty="0">
                <a:solidFill>
                  <a:schemeClr val="bg1"/>
                </a:solidFill>
                <a:latin typeface="AP Type Text" panose="020B0503030202060203" pitchFamily="34" charset="0"/>
              </a:rPr>
              <a:t>The Pause, Breathe, RESET tool asks us to:</a:t>
            </a:r>
          </a:p>
        </p:txBody>
      </p:sp>
      <p:pic>
        <p:nvPicPr>
          <p:cNvPr id="12" name="Picture 11">
            <a:extLst>
              <a:ext uri="{FF2B5EF4-FFF2-40B4-BE49-F238E27FC236}">
                <a16:creationId xmlns:a16="http://schemas.microsoft.com/office/drawing/2014/main" id="{F507712F-01FB-11E1-7E5E-5870EEAF0305}"/>
              </a:ext>
            </a:extLst>
          </p:cNvPr>
          <p:cNvPicPr/>
          <p:nvPr/>
        </p:nvPicPr>
        <p:blipFill rotWithShape="1">
          <a:blip r:embed="rId4">
            <a:clrChange>
              <a:clrFrom>
                <a:srgbClr val="FFFFFF"/>
              </a:clrFrom>
              <a:clrTo>
                <a:srgbClr val="FFFFFF">
                  <a:alpha val="0"/>
                </a:srgbClr>
              </a:clrTo>
            </a:clrChange>
          </a:blip>
          <a:srcRect l="2437" t="13333" b="11111"/>
          <a:stretch/>
        </p:blipFill>
        <p:spPr bwMode="auto">
          <a:xfrm>
            <a:off x="15413419" y="8986065"/>
            <a:ext cx="6703169" cy="1035239"/>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F625047E-7DA9-D5C8-432C-7AB0428C0E3E}"/>
              </a:ext>
            </a:extLst>
          </p:cNvPr>
          <p:cNvSpPr/>
          <p:nvPr/>
        </p:nvSpPr>
        <p:spPr>
          <a:xfrm>
            <a:off x="1850623" y="3976099"/>
            <a:ext cx="9579378" cy="3609963"/>
          </a:xfrm>
          <a:prstGeom prst="rect">
            <a:avLst/>
          </a:prstGeom>
        </p:spPr>
        <p:txBody>
          <a:bodyPr wrap="square">
            <a:spAutoFit/>
          </a:bodyPr>
          <a:lstStyle/>
          <a:p>
            <a:pPr marL="457200" lvl="0" indent="-457200" algn="l">
              <a:lnSpc>
                <a:spcPct val="150000"/>
              </a:lnSpc>
              <a:buClr>
                <a:schemeClr val="bg1"/>
              </a:buClr>
              <a:buFont typeface="Arial" panose="020B0604020202020204" pitchFamily="34" charset="0"/>
              <a:buChar char="•"/>
            </a:pPr>
            <a:r>
              <a:rPr lang="en-AU" sz="2600" dirty="0">
                <a:solidFill>
                  <a:srgbClr val="DC1928"/>
                </a:solidFill>
                <a:latin typeface="AP Type Text" panose="020B0503030202060203" pitchFamily="34" charset="0"/>
              </a:rPr>
              <a:t>PAUSE</a:t>
            </a:r>
            <a:r>
              <a:rPr lang="en-AU" sz="2600" b="0" dirty="0">
                <a:solidFill>
                  <a:srgbClr val="FF0000"/>
                </a:solidFill>
                <a:latin typeface="AP Type Text" panose="020B0503030202060203" pitchFamily="34" charset="0"/>
              </a:rPr>
              <a:t> </a:t>
            </a:r>
            <a:r>
              <a:rPr lang="en-AU" sz="2600" b="0" dirty="0">
                <a:solidFill>
                  <a:schemeClr val="bg1"/>
                </a:solidFill>
                <a:latin typeface="AP Type Text" panose="020B0503030202060203" pitchFamily="34" charset="0"/>
              </a:rPr>
              <a:t>whenever we notice we have become stressed or distracted, before we operate equipment, handle parcels, or attend a meeting.</a:t>
            </a:r>
          </a:p>
          <a:p>
            <a:pPr marL="457200" lvl="0" indent="-457200" algn="l">
              <a:lnSpc>
                <a:spcPct val="150000"/>
              </a:lnSpc>
              <a:buClr>
                <a:schemeClr val="bg1"/>
              </a:buClr>
              <a:buFont typeface="Arial" panose="020B0604020202020204" pitchFamily="34" charset="0"/>
              <a:buChar char="•"/>
            </a:pPr>
            <a:r>
              <a:rPr lang="en-AU" sz="2600" dirty="0">
                <a:solidFill>
                  <a:srgbClr val="DC1928"/>
                </a:solidFill>
                <a:latin typeface="AP Type Text" panose="020B0503030202060203" pitchFamily="34" charset="0"/>
              </a:rPr>
              <a:t>BREATHE</a:t>
            </a:r>
            <a:r>
              <a:rPr lang="en-AU" sz="2600" b="0" dirty="0">
                <a:solidFill>
                  <a:schemeClr val="bg1"/>
                </a:solidFill>
                <a:latin typeface="AP Type Text" panose="020B0503030202060203" pitchFamily="34" charset="0"/>
              </a:rPr>
              <a:t> – A 4 second breath. Breathe in deeply for a count of 2, and out for a count of 2.</a:t>
            </a:r>
          </a:p>
          <a:p>
            <a:pPr marL="457200" lvl="0" indent="-457200" algn="l">
              <a:lnSpc>
                <a:spcPct val="150000"/>
              </a:lnSpc>
              <a:buClr>
                <a:schemeClr val="bg1"/>
              </a:buClr>
              <a:buFont typeface="Arial" panose="020B0604020202020204" pitchFamily="34" charset="0"/>
              <a:buChar char="•"/>
            </a:pPr>
            <a:r>
              <a:rPr lang="en-AU" sz="2600" b="0" dirty="0">
                <a:solidFill>
                  <a:schemeClr val="bg1"/>
                </a:solidFill>
                <a:latin typeface="AP Type Text" panose="020B0503030202060203" pitchFamily="34" charset="0"/>
              </a:rPr>
              <a:t>And </a:t>
            </a:r>
            <a:r>
              <a:rPr lang="en-AU" sz="2600" dirty="0">
                <a:solidFill>
                  <a:srgbClr val="DC1928"/>
                </a:solidFill>
                <a:latin typeface="AP Type Text" panose="020B0503030202060203" pitchFamily="34" charset="0"/>
              </a:rPr>
              <a:t>RESET</a:t>
            </a:r>
            <a:r>
              <a:rPr lang="en-AU" sz="2600" b="0" dirty="0">
                <a:solidFill>
                  <a:srgbClr val="FF0000"/>
                </a:solidFill>
                <a:latin typeface="AP Type Text" panose="020B0503030202060203" pitchFamily="34" charset="0"/>
              </a:rPr>
              <a:t> </a:t>
            </a:r>
            <a:r>
              <a:rPr lang="en-AU" sz="2600" b="0" dirty="0">
                <a:solidFill>
                  <a:schemeClr val="bg1"/>
                </a:solidFill>
                <a:latin typeface="AP Type Text" panose="020B0503030202060203" pitchFamily="34" charset="0"/>
              </a:rPr>
              <a:t>our attention back to the here and now.</a:t>
            </a:r>
          </a:p>
        </p:txBody>
      </p:sp>
      <p:pic>
        <p:nvPicPr>
          <p:cNvPr id="15" name="Picture 14" descr="A collage of two people&#10;&#10;Description automatically generated with medium confidence">
            <a:extLst>
              <a:ext uri="{FF2B5EF4-FFF2-40B4-BE49-F238E27FC236}">
                <a16:creationId xmlns:a16="http://schemas.microsoft.com/office/drawing/2014/main" id="{34A6F9DE-9AA0-9CF3-D3CF-DF90BE5FD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6029" y="2335911"/>
            <a:ext cx="9955612" cy="5812434"/>
          </a:xfrm>
          <a:prstGeom prst="rect">
            <a:avLst/>
          </a:prstGeom>
        </p:spPr>
      </p:pic>
      <p:sp>
        <p:nvSpPr>
          <p:cNvPr id="3" name="Rectangle 2">
            <a:extLst>
              <a:ext uri="{FF2B5EF4-FFF2-40B4-BE49-F238E27FC236}">
                <a16:creationId xmlns:a16="http://schemas.microsoft.com/office/drawing/2014/main" id="{9732A36F-A0D9-8815-F9D8-CB9F4B24CFF3}"/>
              </a:ext>
            </a:extLst>
          </p:cNvPr>
          <p:cNvSpPr/>
          <p:nvPr/>
        </p:nvSpPr>
        <p:spPr>
          <a:xfrm>
            <a:off x="1873577" y="8287253"/>
            <a:ext cx="9947628" cy="1692771"/>
          </a:xfrm>
          <a:prstGeom prst="rect">
            <a:avLst/>
          </a:prstGeom>
        </p:spPr>
        <p:txBody>
          <a:bodyPr wrap="square">
            <a:spAutoFit/>
          </a:bodyPr>
          <a:lstStyle/>
          <a:p>
            <a:pPr algn="l"/>
            <a:r>
              <a:rPr lang="en-AU" sz="2600" b="0" dirty="0">
                <a:solidFill>
                  <a:schemeClr val="bg1"/>
                </a:solidFill>
                <a:latin typeface="AP Type Text" panose="020B0503030202060203" pitchFamily="34" charset="0"/>
              </a:rPr>
              <a:t>It takes less than 10 seconds to do this and helps us feel better, reduces stress, increases our focus and our attentional capacity – i.e. our awareness. The best thing about this is that you can do it anywhere, anytime.</a:t>
            </a:r>
          </a:p>
        </p:txBody>
      </p:sp>
      <p:sp>
        <p:nvSpPr>
          <p:cNvPr id="17" name="Rectangle 16">
            <a:extLst>
              <a:ext uri="{FF2B5EF4-FFF2-40B4-BE49-F238E27FC236}">
                <a16:creationId xmlns:a16="http://schemas.microsoft.com/office/drawing/2014/main" id="{9898ACA9-9270-99E5-7F92-491B2CEE2137}"/>
              </a:ext>
            </a:extLst>
          </p:cNvPr>
          <p:cNvSpPr/>
          <p:nvPr/>
        </p:nvSpPr>
        <p:spPr>
          <a:xfrm>
            <a:off x="23125472" y="12530970"/>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rPr>
              <a:t>3</a:t>
            </a:r>
            <a:endPar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3888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B5D51F62-8B0C-EC4A-85B4-659E0D8CC8EA}"/>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8" name="Rectangle">
            <a:extLst>
              <a:ext uri="{FF2B5EF4-FFF2-40B4-BE49-F238E27FC236}">
                <a16:creationId xmlns:a16="http://schemas.microsoft.com/office/drawing/2014/main" id="{EA8747C3-9780-0846-8595-00E64433C762}"/>
              </a:ext>
            </a:extLst>
          </p:cNvPr>
          <p:cNvSpPr/>
          <p:nvPr/>
        </p:nvSpPr>
        <p:spPr>
          <a:xfrm flipH="1">
            <a:off x="-9" y="620038"/>
            <a:ext cx="24391085" cy="11035078"/>
          </a:xfrm>
          <a:prstGeom prst="rect">
            <a:avLst/>
          </a:prstGeom>
          <a:solidFill>
            <a:schemeClr val="tx1">
              <a:alpha val="85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pic>
        <p:nvPicPr>
          <p:cNvPr id="19" name="Picture 18">
            <a:extLst>
              <a:ext uri="{FF2B5EF4-FFF2-40B4-BE49-F238E27FC236}">
                <a16:creationId xmlns:a16="http://schemas.microsoft.com/office/drawing/2014/main" id="{DB4C9F53-D12D-2647-9BE4-29A0B2475E81}"/>
              </a:ext>
            </a:extLst>
          </p:cNvPr>
          <p:cNvPicPr>
            <a:picLocks noChangeAspect="1"/>
          </p:cNvPicPr>
          <p:nvPr/>
        </p:nvPicPr>
        <p:blipFill>
          <a:blip r:embed="rId3">
            <a:biLevel thresh="25000"/>
          </a:blip>
          <a:stretch>
            <a:fillRect/>
          </a:stretch>
        </p:blipFill>
        <p:spPr>
          <a:xfrm>
            <a:off x="1282700" y="1116001"/>
            <a:ext cx="1311964" cy="1234790"/>
          </a:xfrm>
          <a:prstGeom prst="rect">
            <a:avLst/>
          </a:prstGeom>
        </p:spPr>
      </p:pic>
      <p:sp>
        <p:nvSpPr>
          <p:cNvPr id="21" name="Rectangle 20">
            <a:extLst>
              <a:ext uri="{FF2B5EF4-FFF2-40B4-BE49-F238E27FC236}">
                <a16:creationId xmlns:a16="http://schemas.microsoft.com/office/drawing/2014/main" id="{5606F28B-5DA7-3A44-B64C-3C0CCCA36F0F}"/>
              </a:ext>
            </a:extLst>
          </p:cNvPr>
          <p:cNvSpPr/>
          <p:nvPr/>
        </p:nvSpPr>
        <p:spPr>
          <a:xfrm>
            <a:off x="2897486" y="1279971"/>
            <a:ext cx="8293455" cy="769441"/>
          </a:xfrm>
          <a:prstGeom prst="rect">
            <a:avLst/>
          </a:prstGeom>
        </p:spPr>
        <p:txBody>
          <a:bodyPr wrap="square">
            <a:spAutoFit/>
          </a:bodyPr>
          <a:lstStyle/>
          <a:p>
            <a:pPr algn="l"/>
            <a:r>
              <a:rPr lang="en-AU" sz="4400" dirty="0">
                <a:solidFill>
                  <a:srgbClr val="DC1928"/>
                </a:solidFill>
                <a:latin typeface="AP Type Text" panose="020B0503030202060203" pitchFamily="34" charset="0"/>
              </a:rPr>
              <a:t>Some Interesting Facts</a:t>
            </a:r>
          </a:p>
        </p:txBody>
      </p:sp>
      <p:sp>
        <p:nvSpPr>
          <p:cNvPr id="14" name="Rectangle 13">
            <a:extLst>
              <a:ext uri="{FF2B5EF4-FFF2-40B4-BE49-F238E27FC236}">
                <a16:creationId xmlns:a16="http://schemas.microsoft.com/office/drawing/2014/main" id="{5064BCBA-21C7-F14A-F395-25A41D65995C}"/>
              </a:ext>
            </a:extLst>
          </p:cNvPr>
          <p:cNvSpPr/>
          <p:nvPr/>
        </p:nvSpPr>
        <p:spPr>
          <a:xfrm>
            <a:off x="1246188" y="2990715"/>
            <a:ext cx="10268723" cy="1292662"/>
          </a:xfrm>
          <a:prstGeom prst="rect">
            <a:avLst/>
          </a:prstGeom>
        </p:spPr>
        <p:txBody>
          <a:bodyPr wrap="square">
            <a:spAutoFit/>
          </a:bodyPr>
          <a:lstStyle/>
          <a:p>
            <a:pPr algn="l"/>
            <a:r>
              <a:rPr lang="en-AU" sz="2600" dirty="0">
                <a:solidFill>
                  <a:srgbClr val="DC1928"/>
                </a:solidFill>
                <a:latin typeface="AP Type Text" panose="020B0503030202060203" pitchFamily="34" charset="0"/>
              </a:rPr>
              <a:t>Pause, Breathe, RESET </a:t>
            </a:r>
            <a:r>
              <a:rPr lang="en-AU" sz="2600" b="0" dirty="0">
                <a:solidFill>
                  <a:schemeClr val="bg1"/>
                </a:solidFill>
                <a:latin typeface="AP Type Text" panose="020B0503030202060203" pitchFamily="34" charset="0"/>
              </a:rPr>
              <a:t>is based on brain science. And while our brain is incredibly complex, some relatively simple rules govern its operation.</a:t>
            </a:r>
          </a:p>
        </p:txBody>
      </p:sp>
      <p:sp>
        <p:nvSpPr>
          <p:cNvPr id="15" name="Rectangle 14">
            <a:extLst>
              <a:ext uri="{FF2B5EF4-FFF2-40B4-BE49-F238E27FC236}">
                <a16:creationId xmlns:a16="http://schemas.microsoft.com/office/drawing/2014/main" id="{D3766BA1-1C65-8A6A-D251-7ABD7F1DF392}"/>
              </a:ext>
            </a:extLst>
          </p:cNvPr>
          <p:cNvSpPr/>
          <p:nvPr/>
        </p:nvSpPr>
        <p:spPr>
          <a:xfrm>
            <a:off x="1305656" y="4678542"/>
            <a:ext cx="9784112" cy="553998"/>
          </a:xfrm>
          <a:prstGeom prst="rect">
            <a:avLst/>
          </a:prstGeom>
        </p:spPr>
        <p:txBody>
          <a:bodyPr wrap="square">
            <a:spAutoFit/>
          </a:bodyPr>
          <a:lstStyle/>
          <a:p>
            <a:pPr algn="l"/>
            <a:r>
              <a:rPr lang="en-AU" dirty="0">
                <a:solidFill>
                  <a:srgbClr val="DC1928"/>
                </a:solidFill>
                <a:latin typeface="AP Type Text" panose="020B0503030202060203" pitchFamily="34" charset="0"/>
              </a:rPr>
              <a:t>1. We are designed to conserve energy:</a:t>
            </a:r>
          </a:p>
        </p:txBody>
      </p:sp>
      <p:sp>
        <p:nvSpPr>
          <p:cNvPr id="16" name="Rectangle 15">
            <a:extLst>
              <a:ext uri="{FF2B5EF4-FFF2-40B4-BE49-F238E27FC236}">
                <a16:creationId xmlns:a16="http://schemas.microsoft.com/office/drawing/2014/main" id="{6387D1D1-48C1-C9CA-04B3-BA1E8C50168E}"/>
              </a:ext>
            </a:extLst>
          </p:cNvPr>
          <p:cNvSpPr/>
          <p:nvPr/>
        </p:nvSpPr>
        <p:spPr>
          <a:xfrm>
            <a:off x="1305655" y="5511425"/>
            <a:ext cx="9784113" cy="2492990"/>
          </a:xfrm>
          <a:prstGeom prst="rect">
            <a:avLst/>
          </a:prstGeom>
        </p:spPr>
        <p:txBody>
          <a:bodyPr wrap="square">
            <a:spAutoFit/>
          </a:bodyPr>
          <a:lstStyle/>
          <a:p>
            <a:pPr algn="l"/>
            <a:r>
              <a:rPr lang="en-AU" sz="2600" b="0" dirty="0">
                <a:solidFill>
                  <a:schemeClr val="bg1"/>
                </a:solidFill>
                <a:latin typeface="AP Type Text" panose="020B0503030202060203" pitchFamily="34" charset="0"/>
              </a:rPr>
              <a:t>As human beings we are programmed to survive feast and famine. This means that we are designed to conserve energy. Developing habits and operating from autopilot are great ways that our brain conserves energy. Have you ever driven home and forgot how many turns you took or the colour of the car in front of you?</a:t>
            </a:r>
          </a:p>
        </p:txBody>
      </p:sp>
      <p:sp>
        <p:nvSpPr>
          <p:cNvPr id="22" name="Rectangle 21">
            <a:extLst>
              <a:ext uri="{FF2B5EF4-FFF2-40B4-BE49-F238E27FC236}">
                <a16:creationId xmlns:a16="http://schemas.microsoft.com/office/drawing/2014/main" id="{2710B1A5-DBF3-4054-0F84-B8A786742C7A}"/>
              </a:ext>
            </a:extLst>
          </p:cNvPr>
          <p:cNvSpPr/>
          <p:nvPr/>
        </p:nvSpPr>
        <p:spPr>
          <a:xfrm>
            <a:off x="13290884" y="2003760"/>
            <a:ext cx="9774074" cy="1292662"/>
          </a:xfrm>
          <a:prstGeom prst="rect">
            <a:avLst/>
          </a:prstGeom>
        </p:spPr>
        <p:txBody>
          <a:bodyPr wrap="square">
            <a:spAutoFit/>
          </a:bodyPr>
          <a:lstStyle/>
          <a:p>
            <a:pPr algn="l"/>
            <a:r>
              <a:rPr lang="en-AU" sz="2600" b="0" dirty="0">
                <a:solidFill>
                  <a:schemeClr val="bg1"/>
                </a:solidFill>
                <a:latin typeface="AP Type Text" panose="020B0503030202060203" pitchFamily="34" charset="0"/>
              </a:rPr>
              <a:t>With all that information, research suggests that we can only pay attention to a tiny amount (about 0.2%). This means that we miss more than 99% of all incoming information.</a:t>
            </a:r>
          </a:p>
        </p:txBody>
      </p:sp>
      <p:sp>
        <p:nvSpPr>
          <p:cNvPr id="23" name="Rectangle 22">
            <a:extLst>
              <a:ext uri="{FF2B5EF4-FFF2-40B4-BE49-F238E27FC236}">
                <a16:creationId xmlns:a16="http://schemas.microsoft.com/office/drawing/2014/main" id="{C21A210F-08C7-AFF3-431C-DC603C8B35B3}"/>
              </a:ext>
            </a:extLst>
          </p:cNvPr>
          <p:cNvSpPr/>
          <p:nvPr/>
        </p:nvSpPr>
        <p:spPr>
          <a:xfrm>
            <a:off x="13294233" y="3767260"/>
            <a:ext cx="8758989" cy="553998"/>
          </a:xfrm>
          <a:prstGeom prst="rect">
            <a:avLst/>
          </a:prstGeom>
        </p:spPr>
        <p:txBody>
          <a:bodyPr wrap="square">
            <a:spAutoFit/>
          </a:bodyPr>
          <a:lstStyle/>
          <a:p>
            <a:pPr algn="l"/>
            <a:r>
              <a:rPr lang="en-AU" dirty="0">
                <a:solidFill>
                  <a:srgbClr val="DC1928"/>
                </a:solidFill>
                <a:latin typeface="AP Type Text" panose="020B0503030202060203" pitchFamily="34" charset="0"/>
              </a:rPr>
              <a:t>3. We can only focus on one thing at a time:</a:t>
            </a:r>
          </a:p>
        </p:txBody>
      </p:sp>
      <p:sp>
        <p:nvSpPr>
          <p:cNvPr id="24" name="Rectangle 23">
            <a:extLst>
              <a:ext uri="{FF2B5EF4-FFF2-40B4-BE49-F238E27FC236}">
                <a16:creationId xmlns:a16="http://schemas.microsoft.com/office/drawing/2014/main" id="{286E655F-1CF4-0888-ED80-F40AEEC30B26}"/>
              </a:ext>
            </a:extLst>
          </p:cNvPr>
          <p:cNvSpPr/>
          <p:nvPr/>
        </p:nvSpPr>
        <p:spPr>
          <a:xfrm>
            <a:off x="13294232" y="4424029"/>
            <a:ext cx="9770725" cy="3293209"/>
          </a:xfrm>
          <a:prstGeom prst="rect">
            <a:avLst/>
          </a:prstGeom>
        </p:spPr>
        <p:txBody>
          <a:bodyPr wrap="square">
            <a:spAutoFit/>
          </a:bodyPr>
          <a:lstStyle/>
          <a:p>
            <a:pPr algn="l"/>
            <a:r>
              <a:rPr lang="en-AU" sz="2600" b="0" dirty="0">
                <a:solidFill>
                  <a:schemeClr val="bg1"/>
                </a:solidFill>
                <a:latin typeface="AP Type Text" panose="020B0503030202060203" pitchFamily="34" charset="0"/>
              </a:rPr>
              <a:t>Our attention works much like a torch beam. When we walk in to a dark room, we will only see what the torch beam is shining on – everything else will be dark. </a:t>
            </a:r>
          </a:p>
          <a:p>
            <a:pPr algn="l"/>
            <a:endParaRPr lang="en-AU" sz="2600" b="0" dirty="0">
              <a:solidFill>
                <a:schemeClr val="bg1"/>
              </a:solidFill>
              <a:latin typeface="AP Type Text" panose="020B0503030202060203" pitchFamily="34" charset="0"/>
            </a:endParaRPr>
          </a:p>
          <a:p>
            <a:pPr algn="l"/>
            <a:r>
              <a:rPr lang="en-AU" sz="2600" b="0" dirty="0">
                <a:solidFill>
                  <a:schemeClr val="bg1"/>
                </a:solidFill>
                <a:latin typeface="AP Type Text" panose="020B0503030202060203" pitchFamily="34" charset="0"/>
              </a:rPr>
              <a:t>When we think we’re multitasking, we’re actually shifting our attention from one task to the next – sometimes extremely quickly. This takes energy, which means that over time the quality of our attention reduces. </a:t>
            </a:r>
          </a:p>
        </p:txBody>
      </p:sp>
      <p:sp>
        <p:nvSpPr>
          <p:cNvPr id="26" name="Rectangle">
            <a:extLst>
              <a:ext uri="{FF2B5EF4-FFF2-40B4-BE49-F238E27FC236}">
                <a16:creationId xmlns:a16="http://schemas.microsoft.com/office/drawing/2014/main" id="{9F96398F-A735-9201-2910-BED7666E3D2A}"/>
              </a:ext>
            </a:extLst>
          </p:cNvPr>
          <p:cNvSpPr/>
          <p:nvPr/>
        </p:nvSpPr>
        <p:spPr>
          <a:xfrm>
            <a:off x="1" y="1333779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28" name="Rectangle 27">
            <a:extLst>
              <a:ext uri="{FF2B5EF4-FFF2-40B4-BE49-F238E27FC236}">
                <a16:creationId xmlns:a16="http://schemas.microsoft.com/office/drawing/2014/main" id="{7CB4BDE8-CD0C-1072-225B-401D519D8128}"/>
              </a:ext>
            </a:extLst>
          </p:cNvPr>
          <p:cNvSpPr/>
          <p:nvPr/>
        </p:nvSpPr>
        <p:spPr>
          <a:xfrm>
            <a:off x="1305656" y="8301637"/>
            <a:ext cx="8758989" cy="553998"/>
          </a:xfrm>
          <a:prstGeom prst="rect">
            <a:avLst/>
          </a:prstGeom>
        </p:spPr>
        <p:txBody>
          <a:bodyPr wrap="square">
            <a:spAutoFit/>
          </a:bodyPr>
          <a:lstStyle/>
          <a:p>
            <a:pPr algn="l"/>
            <a:r>
              <a:rPr lang="en-AU" dirty="0">
                <a:solidFill>
                  <a:srgbClr val="DC1928"/>
                </a:solidFill>
                <a:latin typeface="AP Type Text" panose="020B0503030202060203" pitchFamily="34" charset="0"/>
              </a:rPr>
              <a:t>2. We have limited attention:</a:t>
            </a:r>
          </a:p>
        </p:txBody>
      </p:sp>
      <p:sp>
        <p:nvSpPr>
          <p:cNvPr id="29" name="Rectangle 28">
            <a:extLst>
              <a:ext uri="{FF2B5EF4-FFF2-40B4-BE49-F238E27FC236}">
                <a16:creationId xmlns:a16="http://schemas.microsoft.com/office/drawing/2014/main" id="{ADF63A91-AB6E-90C4-DCC7-92D95B3F2C1A}"/>
              </a:ext>
            </a:extLst>
          </p:cNvPr>
          <p:cNvSpPr/>
          <p:nvPr/>
        </p:nvSpPr>
        <p:spPr>
          <a:xfrm>
            <a:off x="1305655" y="9067689"/>
            <a:ext cx="10713592" cy="1692771"/>
          </a:xfrm>
          <a:prstGeom prst="rect">
            <a:avLst/>
          </a:prstGeom>
        </p:spPr>
        <p:txBody>
          <a:bodyPr wrap="square">
            <a:spAutoFit/>
          </a:bodyPr>
          <a:lstStyle/>
          <a:p>
            <a:pPr algn="l"/>
            <a:r>
              <a:rPr lang="en-AU" sz="2600" b="0" dirty="0">
                <a:solidFill>
                  <a:schemeClr val="bg1"/>
                </a:solidFill>
                <a:latin typeface="AP Type Text" panose="020B0503030202060203" pitchFamily="34" charset="0"/>
              </a:rPr>
              <a:t>Every moment in time our brain is flooded by information. There’s information that comes from inside of us – such as our heart beating and blood pumping, and information that comes from outside of us – such as the light and what’s going on around us.</a:t>
            </a:r>
          </a:p>
        </p:txBody>
      </p:sp>
      <p:sp>
        <p:nvSpPr>
          <p:cNvPr id="31" name="Rectangle 30">
            <a:extLst>
              <a:ext uri="{FF2B5EF4-FFF2-40B4-BE49-F238E27FC236}">
                <a16:creationId xmlns:a16="http://schemas.microsoft.com/office/drawing/2014/main" id="{9B79F55F-EDB4-90AF-DC85-F0097ADBAD71}"/>
              </a:ext>
            </a:extLst>
          </p:cNvPr>
          <p:cNvSpPr/>
          <p:nvPr/>
        </p:nvSpPr>
        <p:spPr>
          <a:xfrm>
            <a:off x="13313840" y="9137319"/>
            <a:ext cx="9676738" cy="1846659"/>
          </a:xfrm>
          <a:prstGeom prst="rect">
            <a:avLst/>
          </a:prstGeom>
        </p:spPr>
        <p:txBody>
          <a:bodyPr wrap="square">
            <a:spAutoFit/>
          </a:bodyPr>
          <a:lstStyle/>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the way we see and manage hazards</a:t>
            </a:r>
          </a:p>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our general performance and error reduction</a:t>
            </a:r>
          </a:p>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stress management and improved morale</a:t>
            </a:r>
          </a:p>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improving safety performance. </a:t>
            </a:r>
          </a:p>
        </p:txBody>
      </p:sp>
      <p:sp>
        <p:nvSpPr>
          <p:cNvPr id="32" name="Rectangle 31">
            <a:extLst>
              <a:ext uri="{FF2B5EF4-FFF2-40B4-BE49-F238E27FC236}">
                <a16:creationId xmlns:a16="http://schemas.microsoft.com/office/drawing/2014/main" id="{26F64458-AEC1-DFFE-4764-7946B21A123F}"/>
              </a:ext>
            </a:extLst>
          </p:cNvPr>
          <p:cNvSpPr/>
          <p:nvPr/>
        </p:nvSpPr>
        <p:spPr>
          <a:xfrm>
            <a:off x="13290884" y="8364920"/>
            <a:ext cx="9362810" cy="492443"/>
          </a:xfrm>
          <a:prstGeom prst="rect">
            <a:avLst/>
          </a:prstGeom>
        </p:spPr>
        <p:txBody>
          <a:bodyPr wrap="square">
            <a:spAutoFit/>
          </a:bodyPr>
          <a:lstStyle/>
          <a:p>
            <a:pPr algn="l">
              <a:spcBef>
                <a:spcPts val="600"/>
              </a:spcBef>
              <a:spcAft>
                <a:spcPts val="600"/>
              </a:spcAft>
              <a:buClr>
                <a:srgbClr val="FF0000"/>
              </a:buClr>
            </a:pPr>
            <a:r>
              <a:rPr lang="en-AU" sz="2600" b="0" dirty="0">
                <a:solidFill>
                  <a:schemeClr val="bg1"/>
                </a:solidFill>
                <a:latin typeface="AP Type Text" panose="020B0503030202060203" pitchFamily="34" charset="0"/>
              </a:rPr>
              <a:t>Practising </a:t>
            </a:r>
            <a:r>
              <a:rPr lang="en-AU" sz="2600" dirty="0">
                <a:solidFill>
                  <a:srgbClr val="DC1928"/>
                </a:solidFill>
                <a:latin typeface="AP Type Text" panose="020B0503030202060203" pitchFamily="34" charset="0"/>
              </a:rPr>
              <a:t>Pause, Breathe, RESET </a:t>
            </a:r>
            <a:r>
              <a:rPr lang="en-AU" sz="2600" b="0" dirty="0">
                <a:solidFill>
                  <a:schemeClr val="bg1"/>
                </a:solidFill>
                <a:latin typeface="AP Type Text" panose="020B0503030202060203" pitchFamily="34" charset="0"/>
              </a:rPr>
              <a:t>helps with:</a:t>
            </a:r>
          </a:p>
        </p:txBody>
      </p:sp>
      <p:pic>
        <p:nvPicPr>
          <p:cNvPr id="33" name="Picture 32">
            <a:extLst>
              <a:ext uri="{FF2B5EF4-FFF2-40B4-BE49-F238E27FC236}">
                <a16:creationId xmlns:a16="http://schemas.microsoft.com/office/drawing/2014/main" id="{078CF1F4-4584-EA22-7E12-7F5D0BB54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34" name="Rectangle 33">
            <a:extLst>
              <a:ext uri="{FF2B5EF4-FFF2-40B4-BE49-F238E27FC236}">
                <a16:creationId xmlns:a16="http://schemas.microsoft.com/office/drawing/2014/main" id="{9B160252-DBA1-6E13-D243-AECB02EB2713}"/>
              </a:ext>
            </a:extLst>
          </p:cNvPr>
          <p:cNvSpPr/>
          <p:nvPr/>
        </p:nvSpPr>
        <p:spPr>
          <a:xfrm>
            <a:off x="23125472" y="12530970"/>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rPr>
              <a:t>4</a:t>
            </a:r>
            <a:endPar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162E44EE-20B1-5BAB-5F59-E08D463002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6227" y="12532858"/>
            <a:ext cx="5397500" cy="723900"/>
          </a:xfrm>
          <a:prstGeom prst="rect">
            <a:avLst/>
          </a:prstGeom>
        </p:spPr>
      </p:pic>
    </p:spTree>
    <p:extLst>
      <p:ext uri="{BB962C8B-B14F-4D97-AF65-F5344CB8AC3E}">
        <p14:creationId xmlns:p14="http://schemas.microsoft.com/office/powerpoint/2010/main" val="34737292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50992-8977-E94E-B5BF-C072CFC3F6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6" name="Rectangle">
            <a:extLst>
              <a:ext uri="{FF2B5EF4-FFF2-40B4-BE49-F238E27FC236}">
                <a16:creationId xmlns:a16="http://schemas.microsoft.com/office/drawing/2014/main" id="{B5D51F62-8B0C-EC4A-85B4-659E0D8CC8EA}"/>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8" name="Rectangle">
            <a:extLst>
              <a:ext uri="{FF2B5EF4-FFF2-40B4-BE49-F238E27FC236}">
                <a16:creationId xmlns:a16="http://schemas.microsoft.com/office/drawing/2014/main" id="{EA8747C3-9780-0846-8595-00E64433C762}"/>
              </a:ext>
            </a:extLst>
          </p:cNvPr>
          <p:cNvSpPr/>
          <p:nvPr/>
        </p:nvSpPr>
        <p:spPr>
          <a:xfrm flipH="1">
            <a:off x="-2" y="1014917"/>
            <a:ext cx="4499813" cy="3448987"/>
          </a:xfrm>
          <a:prstGeom prst="rect">
            <a:avLst/>
          </a:prstGeom>
          <a:solidFill>
            <a:schemeClr val="tx1">
              <a:alpha val="85058"/>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sp>
        <p:nvSpPr>
          <p:cNvPr id="20" name="Triangle">
            <a:extLst>
              <a:ext uri="{FF2B5EF4-FFF2-40B4-BE49-F238E27FC236}">
                <a16:creationId xmlns:a16="http://schemas.microsoft.com/office/drawing/2014/main" id="{30BD62D1-D169-DD4F-8249-1873CF51E8B9}"/>
              </a:ext>
            </a:extLst>
          </p:cNvPr>
          <p:cNvSpPr/>
          <p:nvPr/>
        </p:nvSpPr>
        <p:spPr>
          <a:xfrm rot="5400000">
            <a:off x="90095" y="4390995"/>
            <a:ext cx="1693386" cy="18735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tx1">
              <a:alpha val="85058"/>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sp>
        <p:nvSpPr>
          <p:cNvPr id="21" name="Rectangle 20">
            <a:extLst>
              <a:ext uri="{FF2B5EF4-FFF2-40B4-BE49-F238E27FC236}">
                <a16:creationId xmlns:a16="http://schemas.microsoft.com/office/drawing/2014/main" id="{5606F28B-5DA7-3A44-B64C-3C0CCCA36F0F}"/>
              </a:ext>
            </a:extLst>
          </p:cNvPr>
          <p:cNvSpPr/>
          <p:nvPr/>
        </p:nvSpPr>
        <p:spPr>
          <a:xfrm>
            <a:off x="538293" y="1328468"/>
            <a:ext cx="4900223" cy="1446550"/>
          </a:xfrm>
          <a:prstGeom prst="rect">
            <a:avLst/>
          </a:prstGeom>
        </p:spPr>
        <p:txBody>
          <a:bodyPr wrap="square">
            <a:spAutoFit/>
          </a:bodyPr>
          <a:lstStyle/>
          <a:p>
            <a:pPr algn="l"/>
            <a:r>
              <a:rPr lang="en-AU" sz="4400" dirty="0">
                <a:solidFill>
                  <a:srgbClr val="FF0000"/>
                </a:solidFill>
                <a:latin typeface="AP Letter" panose="02000603000000020004" pitchFamily="2" charset="77"/>
              </a:rPr>
              <a:t>Have a go at the following</a:t>
            </a:r>
          </a:p>
        </p:txBody>
      </p:sp>
      <p:sp>
        <p:nvSpPr>
          <p:cNvPr id="25" name="Rectangle 24">
            <a:extLst>
              <a:ext uri="{FF2B5EF4-FFF2-40B4-BE49-F238E27FC236}">
                <a16:creationId xmlns:a16="http://schemas.microsoft.com/office/drawing/2014/main" id="{12360FDF-8512-304A-8ECF-E66AD9915DF4}"/>
              </a:ext>
            </a:extLst>
          </p:cNvPr>
          <p:cNvSpPr/>
          <p:nvPr/>
        </p:nvSpPr>
        <p:spPr>
          <a:xfrm>
            <a:off x="538293" y="3041337"/>
            <a:ext cx="3438519" cy="954107"/>
          </a:xfrm>
          <a:prstGeom prst="rect">
            <a:avLst/>
          </a:prstGeom>
        </p:spPr>
        <p:txBody>
          <a:bodyPr wrap="square">
            <a:spAutoFit/>
          </a:bodyPr>
          <a:lstStyle/>
          <a:p>
            <a:pPr algn="l">
              <a:spcBef>
                <a:spcPts val="600"/>
              </a:spcBef>
              <a:spcAft>
                <a:spcPts val="600"/>
              </a:spcAft>
              <a:buClr>
                <a:srgbClr val="FF0000"/>
              </a:buClr>
            </a:pPr>
            <a:r>
              <a:rPr lang="en-AU" sz="2800" b="0" dirty="0">
                <a:solidFill>
                  <a:schemeClr val="bg1"/>
                </a:solidFill>
                <a:latin typeface="AP Type Text" panose="020B0503030202060203" pitchFamily="34" charset="0"/>
              </a:rPr>
              <a:t>Play the video on the right.</a:t>
            </a:r>
          </a:p>
        </p:txBody>
      </p:sp>
      <p:sp>
        <p:nvSpPr>
          <p:cNvPr id="16" name="Rectangle 15">
            <a:extLst>
              <a:ext uri="{FF2B5EF4-FFF2-40B4-BE49-F238E27FC236}">
                <a16:creationId xmlns:a16="http://schemas.microsoft.com/office/drawing/2014/main" id="{843D2C96-0100-30F4-4E97-F1989571F9A6}"/>
              </a:ext>
            </a:extLst>
          </p:cNvPr>
          <p:cNvSpPr/>
          <p:nvPr/>
        </p:nvSpPr>
        <p:spPr>
          <a:xfrm>
            <a:off x="23125472" y="12530970"/>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rPr>
              <a:t>5</a:t>
            </a:r>
          </a:p>
        </p:txBody>
      </p:sp>
      <p:pic>
        <p:nvPicPr>
          <p:cNvPr id="23" name="Blindness Video">
            <a:hlinkClick r:id="" action="ppaction://media"/>
            <a:extLst>
              <a:ext uri="{FF2B5EF4-FFF2-40B4-BE49-F238E27FC236}">
                <a16:creationId xmlns:a16="http://schemas.microsoft.com/office/drawing/2014/main" id="{54671D8D-8EB6-5662-331E-D292FC4D0BCE}"/>
              </a:ext>
            </a:extLst>
          </p:cNvPr>
          <p:cNvPicPr>
            <a:picLocks noChangeAspect="1"/>
          </p:cNvPicPr>
          <p:nvPr>
            <a:videoFile r:link="rId1"/>
            <p:extLst>
              <p:ext uri="{DAA4B4D4-6D71-4841-9C94-3DE7FCFB9230}">
                <p14:media xmlns:p14="http://schemas.microsoft.com/office/powerpoint/2010/main" r:embed="rId2">
                  <p14:trim end="5369.4791"/>
                </p14:media>
              </p:ext>
            </p:extLst>
          </p:nvPr>
        </p:nvPicPr>
        <p:blipFill>
          <a:blip r:embed="rId6"/>
          <a:stretch>
            <a:fillRect/>
          </a:stretch>
        </p:blipFill>
        <p:spPr>
          <a:xfrm>
            <a:off x="4911312" y="1014916"/>
            <a:ext cx="18226500" cy="10252406"/>
          </a:xfrm>
          <a:prstGeom prst="rect">
            <a:avLst/>
          </a:prstGeom>
        </p:spPr>
      </p:pic>
      <p:sp>
        <p:nvSpPr>
          <p:cNvPr id="24" name="Rectangle 23">
            <a:extLst>
              <a:ext uri="{FF2B5EF4-FFF2-40B4-BE49-F238E27FC236}">
                <a16:creationId xmlns:a16="http://schemas.microsoft.com/office/drawing/2014/main" id="{6FF06609-DF9A-D4C7-A683-8EAE58866C4C}"/>
              </a:ext>
            </a:extLst>
          </p:cNvPr>
          <p:cNvSpPr/>
          <p:nvPr/>
        </p:nvSpPr>
        <p:spPr>
          <a:xfrm>
            <a:off x="885952" y="10630118"/>
            <a:ext cx="3784549" cy="707886"/>
          </a:xfrm>
          <a:prstGeom prst="rect">
            <a:avLst/>
          </a:prstGeom>
        </p:spPr>
        <p:txBody>
          <a:bodyPr wrap="square">
            <a:spAutoFit/>
          </a:bodyPr>
          <a:lstStyle/>
          <a:p>
            <a:pPr algn="l">
              <a:spcBef>
                <a:spcPts val="600"/>
              </a:spcBef>
              <a:spcAft>
                <a:spcPts val="600"/>
              </a:spcAft>
              <a:buClr>
                <a:srgbClr val="FF0000"/>
              </a:buClr>
            </a:pPr>
            <a:r>
              <a:rPr lang="en-AU" sz="2000" b="0" dirty="0">
                <a:solidFill>
                  <a:schemeClr val="tx1"/>
                </a:solidFill>
                <a:latin typeface="AP Type Text" panose="020B0503030202060203" pitchFamily="34" charset="0"/>
              </a:rPr>
              <a:t>Place your mouse at the bottom of the video to play.</a:t>
            </a:r>
          </a:p>
        </p:txBody>
      </p:sp>
      <p:pic>
        <p:nvPicPr>
          <p:cNvPr id="26" name="Picture 25">
            <a:extLst>
              <a:ext uri="{FF2B5EF4-FFF2-40B4-BE49-F238E27FC236}">
                <a16:creationId xmlns:a16="http://schemas.microsoft.com/office/drawing/2014/main" id="{2DB275D8-5B21-24C0-14B0-67D2C9C4D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76227" y="12532858"/>
            <a:ext cx="5397500" cy="723900"/>
          </a:xfrm>
          <a:prstGeom prst="rect">
            <a:avLst/>
          </a:prstGeom>
        </p:spPr>
      </p:pic>
    </p:spTree>
    <p:extLst>
      <p:ext uri="{BB962C8B-B14F-4D97-AF65-F5344CB8AC3E}">
        <p14:creationId xmlns:p14="http://schemas.microsoft.com/office/powerpoint/2010/main" val="1944520052"/>
      </p:ext>
    </p:extLst>
  </p:cSld>
  <p:clrMapOvr>
    <a:masterClrMapping/>
  </p:clrMapOvr>
  <p:transition spd="med"/>
  <p:timing>
    <p:tnLst>
      <p:par>
        <p:cTn id="1" dur="indefinite" restart="never" nodeType="tmRoot">
          <p:childTnLst>
            <p:video>
              <p:cMediaNode vol="80000">
                <p:cTn id="2" fill="remove" display="0">
                  <p:stCondLst>
                    <p:cond delay="indefinite"/>
                  </p:stCondLst>
                </p:cTn>
                <p:tgtEl>
                  <p:spTgt spid="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50992-8977-E94E-B5BF-C072CFC3F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6" name="Rectangle">
            <a:extLst>
              <a:ext uri="{FF2B5EF4-FFF2-40B4-BE49-F238E27FC236}">
                <a16:creationId xmlns:a16="http://schemas.microsoft.com/office/drawing/2014/main" id="{B5D51F62-8B0C-EC4A-85B4-659E0D8CC8EA}"/>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8" name="Rectangle">
            <a:extLst>
              <a:ext uri="{FF2B5EF4-FFF2-40B4-BE49-F238E27FC236}">
                <a16:creationId xmlns:a16="http://schemas.microsoft.com/office/drawing/2014/main" id="{EA8747C3-9780-0846-8595-00E64433C762}"/>
              </a:ext>
            </a:extLst>
          </p:cNvPr>
          <p:cNvSpPr/>
          <p:nvPr/>
        </p:nvSpPr>
        <p:spPr>
          <a:xfrm flipH="1">
            <a:off x="-5" y="978635"/>
            <a:ext cx="7916781" cy="6005994"/>
          </a:xfrm>
          <a:prstGeom prst="rect">
            <a:avLst/>
          </a:prstGeom>
          <a:solidFill>
            <a:schemeClr val="tx1">
              <a:alpha val="85058"/>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pic>
        <p:nvPicPr>
          <p:cNvPr id="19" name="Picture 18">
            <a:extLst>
              <a:ext uri="{FF2B5EF4-FFF2-40B4-BE49-F238E27FC236}">
                <a16:creationId xmlns:a16="http://schemas.microsoft.com/office/drawing/2014/main" id="{DB4C9F53-D12D-2647-9BE4-29A0B2475E81}"/>
              </a:ext>
            </a:extLst>
          </p:cNvPr>
          <p:cNvPicPr>
            <a:picLocks noChangeAspect="1"/>
          </p:cNvPicPr>
          <p:nvPr/>
        </p:nvPicPr>
        <p:blipFill>
          <a:blip r:embed="rId4">
            <a:biLevel thresh="25000"/>
          </a:blip>
          <a:stretch>
            <a:fillRect/>
          </a:stretch>
        </p:blipFill>
        <p:spPr>
          <a:xfrm>
            <a:off x="1258826" y="1530672"/>
            <a:ext cx="1311964" cy="1234790"/>
          </a:xfrm>
          <a:prstGeom prst="rect">
            <a:avLst/>
          </a:prstGeom>
        </p:spPr>
      </p:pic>
      <p:sp>
        <p:nvSpPr>
          <p:cNvPr id="20" name="Triangle">
            <a:extLst>
              <a:ext uri="{FF2B5EF4-FFF2-40B4-BE49-F238E27FC236}">
                <a16:creationId xmlns:a16="http://schemas.microsoft.com/office/drawing/2014/main" id="{30BD62D1-D169-DD4F-8249-1873CF51E8B9}"/>
              </a:ext>
            </a:extLst>
          </p:cNvPr>
          <p:cNvSpPr/>
          <p:nvPr/>
        </p:nvSpPr>
        <p:spPr>
          <a:xfrm rot="5400000">
            <a:off x="319393" y="6648243"/>
            <a:ext cx="1234790" cy="18735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tx1">
              <a:alpha val="85058"/>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AP Type Text" panose="020B0503030202060203" pitchFamily="34" charset="0"/>
              <a:ea typeface="+mn-ea"/>
              <a:cs typeface="+mn-cs"/>
              <a:sym typeface="Helvetica Neue Medium"/>
            </a:endParaRPr>
          </a:p>
        </p:txBody>
      </p:sp>
      <p:sp>
        <p:nvSpPr>
          <p:cNvPr id="21" name="Rectangle 20">
            <a:extLst>
              <a:ext uri="{FF2B5EF4-FFF2-40B4-BE49-F238E27FC236}">
                <a16:creationId xmlns:a16="http://schemas.microsoft.com/office/drawing/2014/main" id="{5606F28B-5DA7-3A44-B64C-3C0CCCA36F0F}"/>
              </a:ext>
            </a:extLst>
          </p:cNvPr>
          <p:cNvSpPr/>
          <p:nvPr/>
        </p:nvSpPr>
        <p:spPr>
          <a:xfrm>
            <a:off x="2827594" y="1424792"/>
            <a:ext cx="4900223" cy="1446550"/>
          </a:xfrm>
          <a:prstGeom prst="rect">
            <a:avLst/>
          </a:prstGeom>
        </p:spPr>
        <p:txBody>
          <a:bodyPr wrap="square">
            <a:spAutoFit/>
          </a:bodyPr>
          <a:lstStyle/>
          <a:p>
            <a:pPr algn="l"/>
            <a:r>
              <a:rPr lang="en-AU" sz="4400" dirty="0">
                <a:solidFill>
                  <a:srgbClr val="DC1928"/>
                </a:solidFill>
                <a:latin typeface="AP Type Text" panose="020B0503030202060203" pitchFamily="34" charset="0"/>
              </a:rPr>
              <a:t>Did you see the changes?</a:t>
            </a:r>
          </a:p>
        </p:txBody>
      </p:sp>
      <p:sp>
        <p:nvSpPr>
          <p:cNvPr id="12" name="Rectangle 11">
            <a:extLst>
              <a:ext uri="{FF2B5EF4-FFF2-40B4-BE49-F238E27FC236}">
                <a16:creationId xmlns:a16="http://schemas.microsoft.com/office/drawing/2014/main" id="{2D30D748-1F13-830B-842F-53485BF2ECD1}"/>
              </a:ext>
            </a:extLst>
          </p:cNvPr>
          <p:cNvSpPr/>
          <p:nvPr/>
        </p:nvSpPr>
        <p:spPr>
          <a:xfrm>
            <a:off x="1258826" y="3196542"/>
            <a:ext cx="6432262" cy="892552"/>
          </a:xfrm>
          <a:prstGeom prst="rect">
            <a:avLst/>
          </a:prstGeom>
        </p:spPr>
        <p:txBody>
          <a:bodyPr wrap="square">
            <a:spAutoFit/>
          </a:bodyPr>
          <a:lstStyle/>
          <a:p>
            <a:pPr algn="l">
              <a:spcBef>
                <a:spcPts val="600"/>
              </a:spcBef>
              <a:spcAft>
                <a:spcPts val="600"/>
              </a:spcAft>
              <a:buClr>
                <a:srgbClr val="FF0000"/>
              </a:buClr>
            </a:pPr>
            <a:r>
              <a:rPr lang="en-AU" sz="2600" b="0" dirty="0">
                <a:solidFill>
                  <a:schemeClr val="bg1"/>
                </a:solidFill>
                <a:latin typeface="AP Type Text" panose="020B0503030202060203" pitchFamily="34" charset="0"/>
              </a:rPr>
              <a:t>So, why didn’t we see the change in the video?</a:t>
            </a:r>
          </a:p>
        </p:txBody>
      </p:sp>
      <p:sp>
        <p:nvSpPr>
          <p:cNvPr id="16" name="Rectangle 15">
            <a:extLst>
              <a:ext uri="{FF2B5EF4-FFF2-40B4-BE49-F238E27FC236}">
                <a16:creationId xmlns:a16="http://schemas.microsoft.com/office/drawing/2014/main" id="{843D2C96-0100-30F4-4E97-F1989571F9A6}"/>
              </a:ext>
            </a:extLst>
          </p:cNvPr>
          <p:cNvSpPr/>
          <p:nvPr/>
        </p:nvSpPr>
        <p:spPr>
          <a:xfrm>
            <a:off x="22836716" y="12465725"/>
            <a:ext cx="1265616" cy="529632"/>
          </a:xfrm>
          <a:prstGeom prst="rect">
            <a:avLst/>
          </a:prstGeom>
        </p:spPr>
        <p:txBody>
          <a:bodyPr wrap="square">
            <a:spAutoFit/>
          </a:bodyPr>
          <a:lstStyle/>
          <a:p>
            <a:pPr>
              <a:lnSpc>
                <a:spcPct val="150000"/>
              </a:lnSpc>
              <a:spcAft>
                <a:spcPts val="1800"/>
              </a:spcAft>
            </a:pPr>
            <a:r>
              <a:rPr lang="en-AU" sz="2200" dirty="0">
                <a:solidFill>
                  <a:srgbClr val="FFFFFF"/>
                </a:solidFill>
                <a:latin typeface="AP Letter Med" panose="02000603000000020004" pitchFamily="2" charset="0"/>
                <a:ea typeface="Calibri" panose="020F0502020204030204" pitchFamily="34" charset="0"/>
                <a:cs typeface="Times New Roman" panose="02020603050405020304" pitchFamily="18" charset="0"/>
              </a:rPr>
              <a:t>6</a:t>
            </a:r>
          </a:p>
        </p:txBody>
      </p:sp>
      <p:sp>
        <p:nvSpPr>
          <p:cNvPr id="17" name="Rectangle 16">
            <a:extLst>
              <a:ext uri="{FF2B5EF4-FFF2-40B4-BE49-F238E27FC236}">
                <a16:creationId xmlns:a16="http://schemas.microsoft.com/office/drawing/2014/main" id="{C7F9AE48-7ABE-32D7-3D0F-9BCEF7EB3D01}"/>
              </a:ext>
            </a:extLst>
          </p:cNvPr>
          <p:cNvSpPr/>
          <p:nvPr/>
        </p:nvSpPr>
        <p:spPr>
          <a:xfrm>
            <a:off x="1258826" y="4266425"/>
            <a:ext cx="6098904" cy="2195473"/>
          </a:xfrm>
          <a:prstGeom prst="rect">
            <a:avLst/>
          </a:prstGeom>
        </p:spPr>
        <p:txBody>
          <a:bodyPr wrap="square">
            <a:spAutoFit/>
          </a:bodyPr>
          <a:lstStyle/>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Because our brain conserves energy.</a:t>
            </a:r>
          </a:p>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We have limited attention.</a:t>
            </a:r>
          </a:p>
          <a:p>
            <a:pPr marL="457200" lvl="1" indent="-457200" algn="l">
              <a:spcBef>
                <a:spcPts val="200"/>
              </a:spcBef>
              <a:spcAft>
                <a:spcPts val="200"/>
              </a:spcAft>
              <a:buFont typeface="Arial" panose="020B0604020202020204" pitchFamily="34" charset="0"/>
              <a:buChar char="•"/>
            </a:pPr>
            <a:r>
              <a:rPr lang="en-AU" sz="2600" b="0" dirty="0">
                <a:solidFill>
                  <a:schemeClr val="bg1"/>
                </a:solidFill>
                <a:latin typeface="AP Type Text" panose="020B0503030202060203" pitchFamily="34" charset="0"/>
              </a:rPr>
              <a:t>Our energy goes to focusing on one thing at a time.</a:t>
            </a:r>
          </a:p>
        </p:txBody>
      </p:sp>
      <p:sp>
        <p:nvSpPr>
          <p:cNvPr id="26" name="Rectangle 25">
            <a:extLst>
              <a:ext uri="{FF2B5EF4-FFF2-40B4-BE49-F238E27FC236}">
                <a16:creationId xmlns:a16="http://schemas.microsoft.com/office/drawing/2014/main" id="{F14CDEAF-474C-F375-C258-3B3C2C974BF5}"/>
              </a:ext>
            </a:extLst>
          </p:cNvPr>
          <p:cNvSpPr/>
          <p:nvPr/>
        </p:nvSpPr>
        <p:spPr>
          <a:xfrm>
            <a:off x="8375200" y="1106757"/>
            <a:ext cx="15727132" cy="1292662"/>
          </a:xfrm>
          <a:prstGeom prst="rect">
            <a:avLst/>
          </a:prstGeom>
        </p:spPr>
        <p:txBody>
          <a:bodyPr wrap="square">
            <a:spAutoFit/>
          </a:bodyPr>
          <a:lstStyle/>
          <a:p>
            <a:pPr algn="l"/>
            <a:r>
              <a:rPr lang="en-AU" sz="2600" b="0" dirty="0">
                <a:latin typeface="AP Type Text" panose="020B0503030202060203" pitchFamily="34" charset="0"/>
              </a:rPr>
              <a:t>So often the changes we face in the workplace are small or slow changes over time. Or, when our environment changes rapidly, such as a car pulling out in front of us, when we are distracted. As an example have a read through the following questions.</a:t>
            </a:r>
          </a:p>
        </p:txBody>
      </p:sp>
      <p:grpSp>
        <p:nvGrpSpPr>
          <p:cNvPr id="2" name="Group 1">
            <a:extLst>
              <a:ext uri="{FF2B5EF4-FFF2-40B4-BE49-F238E27FC236}">
                <a16:creationId xmlns:a16="http://schemas.microsoft.com/office/drawing/2014/main" id="{B3E9C346-8337-4931-FE8E-5691FB20F518}"/>
              </a:ext>
            </a:extLst>
          </p:cNvPr>
          <p:cNvGrpSpPr/>
          <p:nvPr/>
        </p:nvGrpSpPr>
        <p:grpSpPr>
          <a:xfrm>
            <a:off x="8439968" y="7540717"/>
            <a:ext cx="14147918" cy="843998"/>
            <a:chOff x="8375200" y="5005535"/>
            <a:chExt cx="14147918" cy="843998"/>
          </a:xfrm>
        </p:grpSpPr>
        <p:pic>
          <p:nvPicPr>
            <p:cNvPr id="10" name="Picture 9">
              <a:extLst>
                <a:ext uri="{FF2B5EF4-FFF2-40B4-BE49-F238E27FC236}">
                  <a16:creationId xmlns:a16="http://schemas.microsoft.com/office/drawing/2014/main" id="{363F33D4-8CF7-4F09-AA10-325A08771DD3}"/>
                </a:ext>
              </a:extLst>
            </p:cNvPr>
            <p:cNvPicPr/>
            <p:nvPr/>
          </p:nvPicPr>
          <p:blipFill rotWithShape="1">
            <a:blip r:embed="rId5">
              <a:clrChange>
                <a:clrFrom>
                  <a:srgbClr val="FFFFFF"/>
                </a:clrFrom>
                <a:clrTo>
                  <a:srgbClr val="FFFFFF">
                    <a:alpha val="0"/>
                  </a:srgbClr>
                </a:clrTo>
              </a:clrChange>
            </a:blip>
            <a:srcRect l="2437" t="13333" b="11111"/>
            <a:stretch/>
          </p:blipFill>
          <p:spPr bwMode="auto">
            <a:xfrm>
              <a:off x="10756235" y="5005535"/>
              <a:ext cx="5464882" cy="843998"/>
            </a:xfrm>
            <a:prstGeom prst="rect">
              <a:avLst/>
            </a:prstGeom>
            <a:ln>
              <a:noFill/>
            </a:ln>
            <a:extLst>
              <a:ext uri="{53640926-AAD7-44D8-BBD7-CCE9431645EC}">
                <a14:shadowObscured xmlns:a14="http://schemas.microsoft.com/office/drawing/2010/main"/>
              </a:ext>
            </a:extLst>
          </p:spPr>
        </p:pic>
        <p:sp>
          <p:nvSpPr>
            <p:cNvPr id="27" name="Rectangle 26">
              <a:extLst>
                <a:ext uri="{FF2B5EF4-FFF2-40B4-BE49-F238E27FC236}">
                  <a16:creationId xmlns:a16="http://schemas.microsoft.com/office/drawing/2014/main" id="{546C4366-6021-4579-A312-2B2311D93D8C}"/>
                </a:ext>
              </a:extLst>
            </p:cNvPr>
            <p:cNvSpPr/>
            <p:nvPr/>
          </p:nvSpPr>
          <p:spPr>
            <a:xfrm>
              <a:off x="8375200" y="5161669"/>
              <a:ext cx="14147918" cy="492443"/>
            </a:xfrm>
            <a:prstGeom prst="rect">
              <a:avLst/>
            </a:prstGeom>
          </p:spPr>
          <p:txBody>
            <a:bodyPr wrap="square">
              <a:spAutoFit/>
            </a:bodyPr>
            <a:lstStyle/>
            <a:p>
              <a:pPr algn="l"/>
              <a:r>
                <a:rPr lang="en-AU" sz="2600" b="0" dirty="0">
                  <a:latin typeface="AP Type Text" panose="020B0503030202060203" pitchFamily="34" charset="0"/>
                </a:rPr>
                <a:t>This is where							  comes in. </a:t>
              </a:r>
            </a:p>
          </p:txBody>
        </p:sp>
      </p:grpSp>
      <p:sp>
        <p:nvSpPr>
          <p:cNvPr id="28" name="Rectangle 27">
            <a:extLst>
              <a:ext uri="{FF2B5EF4-FFF2-40B4-BE49-F238E27FC236}">
                <a16:creationId xmlns:a16="http://schemas.microsoft.com/office/drawing/2014/main" id="{B9879AD1-D001-5352-A4BA-9B50AF01A62D}"/>
              </a:ext>
            </a:extLst>
          </p:cNvPr>
          <p:cNvSpPr/>
          <p:nvPr/>
        </p:nvSpPr>
        <p:spPr>
          <a:xfrm>
            <a:off x="8439968" y="8916227"/>
            <a:ext cx="13842518" cy="523220"/>
          </a:xfrm>
          <a:prstGeom prst="rect">
            <a:avLst/>
          </a:prstGeom>
        </p:spPr>
        <p:txBody>
          <a:bodyPr wrap="square">
            <a:spAutoFit/>
          </a:bodyPr>
          <a:lstStyle/>
          <a:p>
            <a:pPr algn="l">
              <a:spcBef>
                <a:spcPts val="600"/>
              </a:spcBef>
              <a:spcAft>
                <a:spcPts val="600"/>
              </a:spcAft>
              <a:buClr>
                <a:srgbClr val="FF0000"/>
              </a:buClr>
            </a:pPr>
            <a:r>
              <a:rPr lang="en-AU" sz="2800" b="0" dirty="0">
                <a:solidFill>
                  <a:schemeClr val="tx1"/>
                </a:solidFill>
                <a:latin typeface="AP Type Text" panose="020B0503030202060203" pitchFamily="34" charset="0"/>
              </a:rPr>
              <a:t>Lets have a go together:</a:t>
            </a:r>
          </a:p>
        </p:txBody>
      </p:sp>
      <p:sp>
        <p:nvSpPr>
          <p:cNvPr id="29" name="Rectangle 28">
            <a:extLst>
              <a:ext uri="{FF2B5EF4-FFF2-40B4-BE49-F238E27FC236}">
                <a16:creationId xmlns:a16="http://schemas.microsoft.com/office/drawing/2014/main" id="{BC7EB010-57A3-8FF0-D488-46B811C59CEE}"/>
              </a:ext>
            </a:extLst>
          </p:cNvPr>
          <p:cNvSpPr/>
          <p:nvPr/>
        </p:nvSpPr>
        <p:spPr>
          <a:xfrm>
            <a:off x="8439968" y="9669541"/>
            <a:ext cx="15440758" cy="1292662"/>
          </a:xfrm>
          <a:prstGeom prst="rect">
            <a:avLst/>
          </a:prstGeom>
        </p:spPr>
        <p:txBody>
          <a:bodyPr wrap="square">
            <a:spAutoFit/>
          </a:bodyPr>
          <a:lstStyle/>
          <a:p>
            <a:pPr marL="514350" lvl="0" indent="-514350" algn="l">
              <a:buClr>
                <a:schemeClr val="tx1"/>
              </a:buClr>
              <a:buSzPct val="130000"/>
              <a:buFont typeface="Arial" panose="020B0604020202020204" pitchFamily="34" charset="0"/>
              <a:buChar char="•"/>
            </a:pPr>
            <a:r>
              <a:rPr lang="en-AU" sz="2600" dirty="0">
                <a:solidFill>
                  <a:srgbClr val="C00000"/>
                </a:solidFill>
                <a:latin typeface="AP Type Text" panose="020B0503030202060203" pitchFamily="34" charset="0"/>
              </a:rPr>
              <a:t>PAUSE</a:t>
            </a:r>
          </a:p>
          <a:p>
            <a:pPr marL="514350" lvl="0" indent="-514350" algn="l">
              <a:buClr>
                <a:schemeClr val="tx1"/>
              </a:buClr>
              <a:buSzPct val="130000"/>
              <a:buFont typeface="Arial" panose="020B0604020202020204" pitchFamily="34" charset="0"/>
              <a:buChar char="•"/>
            </a:pPr>
            <a:r>
              <a:rPr lang="en-AU" sz="2600" dirty="0">
                <a:solidFill>
                  <a:srgbClr val="C00000"/>
                </a:solidFill>
                <a:latin typeface="AP Type Text" panose="020B0503030202060203" pitchFamily="34" charset="0"/>
              </a:rPr>
              <a:t>BREATHE</a:t>
            </a:r>
            <a:r>
              <a:rPr lang="en-AU" sz="2600" b="0" dirty="0">
                <a:solidFill>
                  <a:schemeClr val="tx1"/>
                </a:solidFill>
                <a:latin typeface="AP Type Text" panose="020B0503030202060203" pitchFamily="34" charset="0"/>
              </a:rPr>
              <a:t>  A 4 second breath. Breathe in deeply for a count of 2, and out for a count </a:t>
            </a:r>
            <a:r>
              <a:rPr lang="en-AU" sz="2600" b="0">
                <a:solidFill>
                  <a:schemeClr val="tx1"/>
                </a:solidFill>
                <a:latin typeface="AP Type Text" panose="020B0503030202060203" pitchFamily="34" charset="0"/>
              </a:rPr>
              <a:t>of 2.</a:t>
            </a:r>
            <a:endParaRPr lang="en-AU" sz="2600" b="0" dirty="0">
              <a:solidFill>
                <a:schemeClr val="tx1"/>
              </a:solidFill>
              <a:latin typeface="AP Type Text" panose="020B0503030202060203" pitchFamily="34" charset="0"/>
            </a:endParaRPr>
          </a:p>
          <a:p>
            <a:pPr marL="514350" lvl="0" indent="-514350" algn="l">
              <a:buClr>
                <a:schemeClr val="tx1"/>
              </a:buClr>
              <a:buSzPct val="130000"/>
              <a:buFont typeface="Arial" panose="020B0604020202020204" pitchFamily="34" charset="0"/>
              <a:buChar char="•"/>
            </a:pPr>
            <a:r>
              <a:rPr lang="en-AU" sz="2600" b="0" dirty="0">
                <a:solidFill>
                  <a:schemeClr val="tx1"/>
                </a:solidFill>
                <a:latin typeface="AP Type Text" panose="020B0503030202060203" pitchFamily="34" charset="0"/>
              </a:rPr>
              <a:t>And </a:t>
            </a:r>
            <a:r>
              <a:rPr lang="en-AU" sz="2600" dirty="0">
                <a:solidFill>
                  <a:srgbClr val="C00000"/>
                </a:solidFill>
                <a:latin typeface="AP Type Text" panose="020B0503030202060203" pitchFamily="34" charset="0"/>
              </a:rPr>
              <a:t>RESET</a:t>
            </a:r>
            <a:r>
              <a:rPr lang="en-AU" sz="2600" b="0" dirty="0">
                <a:solidFill>
                  <a:schemeClr val="tx1"/>
                </a:solidFill>
                <a:latin typeface="AP Type Text" panose="020B0503030202060203" pitchFamily="34" charset="0"/>
              </a:rPr>
              <a:t> our attention back to here and now </a:t>
            </a:r>
          </a:p>
        </p:txBody>
      </p:sp>
      <p:pic>
        <p:nvPicPr>
          <p:cNvPr id="3" name="Picture 2" descr="A collage of people&#10;&#10;Description automatically generated with low confidence">
            <a:extLst>
              <a:ext uri="{FF2B5EF4-FFF2-40B4-BE49-F238E27FC236}">
                <a16:creationId xmlns:a16="http://schemas.microsoft.com/office/drawing/2014/main" id="{99AF91DC-BAC4-11EE-BCF5-A6FD48CDE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808" y="7339291"/>
            <a:ext cx="6001969" cy="4157006"/>
          </a:xfrm>
          <a:prstGeom prst="rect">
            <a:avLst/>
          </a:prstGeom>
        </p:spPr>
      </p:pic>
      <p:sp>
        <p:nvSpPr>
          <p:cNvPr id="4" name="Rectangle 3">
            <a:extLst>
              <a:ext uri="{FF2B5EF4-FFF2-40B4-BE49-F238E27FC236}">
                <a16:creationId xmlns:a16="http://schemas.microsoft.com/office/drawing/2014/main" id="{BEE2FA95-7561-7C3B-3242-AC53ADC10C76}"/>
              </a:ext>
            </a:extLst>
          </p:cNvPr>
          <p:cNvSpPr/>
          <p:nvPr/>
        </p:nvSpPr>
        <p:spPr>
          <a:xfrm>
            <a:off x="8439968" y="2918515"/>
            <a:ext cx="15185574" cy="4185761"/>
          </a:xfrm>
          <a:prstGeom prst="rect">
            <a:avLst/>
          </a:prstGeom>
        </p:spPr>
        <p:txBody>
          <a:bodyPr wrap="square">
            <a:spAutoFit/>
          </a:bodyPr>
          <a:lstStyle/>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Have you ever missed a hazard such as a pot hole, low hanging tree branch, garden bed or phone pit when operating and EDV or motorcycle? </a:t>
            </a:r>
          </a:p>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When unloading a ULD or loading a trailer do you always use correct manual handling techniques? </a:t>
            </a:r>
          </a:p>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When operating a van, truck or prime mover do you scan the area before driving out into traffic?</a:t>
            </a:r>
          </a:p>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Do you always drive to the conditions including safe stopping distances? </a:t>
            </a:r>
          </a:p>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Have you ever been loading a trailer and you are so focused on the task that you have not noticed the driver come within 3m? </a:t>
            </a:r>
          </a:p>
          <a:p>
            <a:pPr marL="457200" indent="-457200" algn="l">
              <a:spcBef>
                <a:spcPts val="600"/>
              </a:spcBef>
              <a:spcAft>
                <a:spcPts val="600"/>
              </a:spcAft>
              <a:buClr>
                <a:srgbClr val="C00000"/>
              </a:buClr>
              <a:buFont typeface=".Lucida Grande UI Regular"/>
              <a:buChar char="►"/>
            </a:pPr>
            <a:r>
              <a:rPr lang="en-AU" sz="2400" b="0" dirty="0">
                <a:latin typeface="AP Type Text" panose="020B0503030202060203" pitchFamily="34" charset="0"/>
              </a:rPr>
              <a:t>Have you ever pulled up to a house and been so focused on the scanner and parcel that you have missed a broken step or the “dangerous dog” sign on the gate?</a:t>
            </a:r>
          </a:p>
        </p:txBody>
      </p:sp>
    </p:spTree>
    <p:extLst>
      <p:ext uri="{BB962C8B-B14F-4D97-AF65-F5344CB8AC3E}">
        <p14:creationId xmlns:p14="http://schemas.microsoft.com/office/powerpoint/2010/main" val="54774271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e0e2c91-a20d-421e-b929-8a51f92843cd">4YDWRKCQTACQ-1000218835-89464</_dlc_DocId>
    <_dlc_DocIdUrl xmlns="4e0e2c91-a20d-421e-b929-8a51f92843cd">
      <Url>https://auspost.sharepoint.com/sites/SRCommsTeam/_layouts/15/DocIdRedir.aspx?ID=4YDWRKCQTACQ-1000218835-89464</Url>
      <Description>4YDWRKCQTACQ-1000218835-89464</Description>
    </_dlc_DocIdUrl>
    <Description xmlns="1f9feafe-7a86-4603-b323-30219c1db3b3" xsi:nil="true"/>
    <TaxCatchAll xmlns="4e0e2c91-a20d-421e-b929-8a51f92843cd" xsi:nil="true"/>
    <lcf76f155ced4ddcb4097134ff3c332f xmlns="1f9feafe-7a86-4603-b323-30219c1db3b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2150A6C1A581246BFF473EC1EAAA904" ma:contentTypeVersion="17" ma:contentTypeDescription="Create a new document." ma:contentTypeScope="" ma:versionID="d45cfe37080aba7166e73d09c7eb27fd">
  <xsd:schema xmlns:xsd="http://www.w3.org/2001/XMLSchema" xmlns:xs="http://www.w3.org/2001/XMLSchema" xmlns:p="http://schemas.microsoft.com/office/2006/metadata/properties" xmlns:ns2="4e0e2c91-a20d-421e-b929-8a51f92843cd" xmlns:ns3="1f9feafe-7a86-4603-b323-30219c1db3b3" targetNamespace="http://schemas.microsoft.com/office/2006/metadata/properties" ma:root="true" ma:fieldsID="0dad4f91005176c3f79d648e94d8684f" ns2:_="" ns3:_="">
    <xsd:import namespace="4e0e2c91-a20d-421e-b929-8a51f92843cd"/>
    <xsd:import namespace="1f9feafe-7a86-4603-b323-30219c1db3b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2:SharedWithUsers" minOccurs="0"/>
                <xsd:element ref="ns2:SharedWithDetails" minOccurs="0"/>
                <xsd:element ref="ns3:Descrip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e2c91-a20d-421e-b929-8a51f92843c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90a30a18-9c29-4769-8702-90b551601cc1}" ma:internalName="TaxCatchAll" ma:showField="CatchAllData" ma:web="4e0e2c91-a20d-421e-b929-8a51f92843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f9feafe-7a86-4603-b323-30219c1db3b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Description" ma:index="23" nillable="true" ma:displayName="Description" ma:format="Dropdown" ma:internalName="Description">
      <xsd:simpleType>
        <xsd:restriction base="dms:Text">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2b88b8a-5d64-4c7d-858c-cca11ad9ce0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3CC18-54C6-4FF6-80ED-8D0114C51B9A}">
  <ds:schemaRefs>
    <ds:schemaRef ds:uri="http://schemas.microsoft.com/office/2006/metadata/properties"/>
    <ds:schemaRef ds:uri="http://schemas.microsoft.com/office/infopath/2007/PartnerControls"/>
    <ds:schemaRef ds:uri="4e0e2c91-a20d-421e-b929-8a51f92843cd"/>
    <ds:schemaRef ds:uri="1f9feafe-7a86-4603-b323-30219c1db3b3"/>
  </ds:schemaRefs>
</ds:datastoreItem>
</file>

<file path=customXml/itemProps2.xml><?xml version="1.0" encoding="utf-8"?>
<ds:datastoreItem xmlns:ds="http://schemas.openxmlformats.org/officeDocument/2006/customXml" ds:itemID="{88DA1E7F-5120-4483-9203-636A2B6154D9}">
  <ds:schemaRefs>
    <ds:schemaRef ds:uri="http://schemas.microsoft.com/sharepoint/v3/contenttype/forms"/>
  </ds:schemaRefs>
</ds:datastoreItem>
</file>

<file path=customXml/itemProps3.xml><?xml version="1.0" encoding="utf-8"?>
<ds:datastoreItem xmlns:ds="http://schemas.openxmlformats.org/officeDocument/2006/customXml" ds:itemID="{B0A63D44-887A-481E-9A21-2EB99A8A5876}">
  <ds:schemaRefs>
    <ds:schemaRef ds:uri="http://schemas.microsoft.com/sharepoint/events"/>
  </ds:schemaRefs>
</ds:datastoreItem>
</file>

<file path=customXml/itemProps4.xml><?xml version="1.0" encoding="utf-8"?>
<ds:datastoreItem xmlns:ds="http://schemas.openxmlformats.org/officeDocument/2006/customXml" ds:itemID="{09A7D9DE-010B-4C47-B479-9BB71C358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0e2c91-a20d-421e-b929-8a51f92843cd"/>
    <ds:schemaRef ds:uri="1f9feafe-7a86-4603-b323-30219c1db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37706</TotalTime>
  <Words>920</Words>
  <Application>Microsoft Office PowerPoint</Application>
  <PresentationFormat>Custom</PresentationFormat>
  <Paragraphs>62</Paragraphs>
  <Slides>6</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.Lucida Grande UI Regular</vt:lpstr>
      <vt:lpstr>AP Letter</vt:lpstr>
      <vt:lpstr>AP Letter Med</vt:lpstr>
      <vt:lpstr>AP Type Text</vt:lpstr>
      <vt:lpstr>Arial</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PBR</dc:subject>
  <dc:creator>hamish.hancox@auspost.com.au</dc:creator>
  <cp:keywords/>
  <dc:description/>
  <cp:lastModifiedBy>Pattison, Jessica</cp:lastModifiedBy>
  <cp:revision>646</cp:revision>
  <cp:lastPrinted>2019-07-29T12:26:09Z</cp:lastPrinted>
  <dcterms:modified xsi:type="dcterms:W3CDTF">2022-05-31T08:55:19Z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0x01010032150A6C1A581246BFF473EC1EAAA904</vt:lpwstr>
  </property>
  <property fmtid="{D5CDD505-2E9C-101B-9397-08002B2CF9AE}" pid="3" name="_dlc_DocIdItemGuid">
    <vt:lpwstr>0652e11f-863c-4cf8-8df1-d9a346dc1b2f</vt:lpwstr>
  </property>
</Properties>
</file>